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02"/>
  </p:notesMasterIdLst>
  <p:handoutMasterIdLst>
    <p:handoutMasterId r:id="rId103"/>
  </p:handoutMasterIdLst>
  <p:sldIdLst>
    <p:sldId id="913" r:id="rId2"/>
    <p:sldId id="912" r:id="rId3"/>
    <p:sldId id="932" r:id="rId4"/>
    <p:sldId id="910" r:id="rId5"/>
    <p:sldId id="933" r:id="rId6"/>
    <p:sldId id="911" r:id="rId7"/>
    <p:sldId id="916" r:id="rId8"/>
    <p:sldId id="934" r:id="rId9"/>
    <p:sldId id="954" r:id="rId10"/>
    <p:sldId id="937" r:id="rId11"/>
    <p:sldId id="955" r:id="rId12"/>
    <p:sldId id="956" r:id="rId13"/>
    <p:sldId id="943" r:id="rId14"/>
    <p:sldId id="1033" r:id="rId15"/>
    <p:sldId id="946" r:id="rId16"/>
    <p:sldId id="947" r:id="rId17"/>
    <p:sldId id="952" r:id="rId18"/>
    <p:sldId id="950" r:id="rId19"/>
    <p:sldId id="951" r:id="rId20"/>
    <p:sldId id="936" r:id="rId21"/>
    <p:sldId id="917" r:id="rId22"/>
    <p:sldId id="1031" r:id="rId23"/>
    <p:sldId id="961" r:id="rId24"/>
    <p:sldId id="965" r:id="rId25"/>
    <p:sldId id="966" r:id="rId26"/>
    <p:sldId id="962" r:id="rId27"/>
    <p:sldId id="963" r:id="rId28"/>
    <p:sldId id="964" r:id="rId29"/>
    <p:sldId id="976" r:id="rId30"/>
    <p:sldId id="920" r:id="rId31"/>
    <p:sldId id="1032" r:id="rId32"/>
    <p:sldId id="986" r:id="rId33"/>
    <p:sldId id="1034" r:id="rId34"/>
    <p:sldId id="971" r:id="rId35"/>
    <p:sldId id="978" r:id="rId36"/>
    <p:sldId id="968" r:id="rId37"/>
    <p:sldId id="969" r:id="rId38"/>
    <p:sldId id="979" r:id="rId39"/>
    <p:sldId id="981" r:id="rId40"/>
    <p:sldId id="980" r:id="rId41"/>
    <p:sldId id="930" r:id="rId42"/>
    <p:sldId id="996" r:id="rId43"/>
    <p:sldId id="997" r:id="rId44"/>
    <p:sldId id="972" r:id="rId45"/>
    <p:sldId id="983" r:id="rId46"/>
    <p:sldId id="984" r:id="rId47"/>
    <p:sldId id="974" r:id="rId48"/>
    <p:sldId id="1050" r:id="rId49"/>
    <p:sldId id="975" r:id="rId50"/>
    <p:sldId id="1023" r:id="rId51"/>
    <p:sldId id="1024" r:id="rId52"/>
    <p:sldId id="1025" r:id="rId53"/>
    <p:sldId id="1026" r:id="rId54"/>
    <p:sldId id="993" r:id="rId55"/>
    <p:sldId id="992" r:id="rId56"/>
    <p:sldId id="999" r:id="rId57"/>
    <p:sldId id="1001" r:id="rId58"/>
    <p:sldId id="921" r:id="rId59"/>
    <p:sldId id="1002" r:id="rId60"/>
    <p:sldId id="985" r:id="rId61"/>
    <p:sldId id="1003" r:id="rId62"/>
    <p:sldId id="1004" r:id="rId63"/>
    <p:sldId id="1051" r:id="rId64"/>
    <p:sldId id="1005" r:id="rId65"/>
    <p:sldId id="1000" r:id="rId66"/>
    <p:sldId id="928" r:id="rId67"/>
    <p:sldId id="1015" r:id="rId68"/>
    <p:sldId id="1018" r:id="rId69"/>
    <p:sldId id="1017" r:id="rId70"/>
    <p:sldId id="1016" r:id="rId71"/>
    <p:sldId id="1030" r:id="rId72"/>
    <p:sldId id="1006" r:id="rId73"/>
    <p:sldId id="1007" r:id="rId74"/>
    <p:sldId id="1008" r:id="rId75"/>
    <p:sldId id="1028" r:id="rId76"/>
    <p:sldId id="1029" r:id="rId77"/>
    <p:sldId id="1052" r:id="rId78"/>
    <p:sldId id="953" r:id="rId79"/>
    <p:sldId id="1013" r:id="rId80"/>
    <p:sldId id="1009" r:id="rId81"/>
    <p:sldId id="1011" r:id="rId82"/>
    <p:sldId id="958" r:id="rId83"/>
    <p:sldId id="1027" r:id="rId84"/>
    <p:sldId id="1020" r:id="rId85"/>
    <p:sldId id="1021" r:id="rId86"/>
    <p:sldId id="1035" r:id="rId87"/>
    <p:sldId id="1036" r:id="rId88"/>
    <p:sldId id="1037" r:id="rId89"/>
    <p:sldId id="1038" r:id="rId90"/>
    <p:sldId id="1040" r:id="rId91"/>
    <p:sldId id="1041" r:id="rId92"/>
    <p:sldId id="1049" r:id="rId93"/>
    <p:sldId id="1042" r:id="rId94"/>
    <p:sldId id="1043" r:id="rId95"/>
    <p:sldId id="1044" r:id="rId96"/>
    <p:sldId id="1046" r:id="rId97"/>
    <p:sldId id="1047" r:id="rId98"/>
    <p:sldId id="1048" r:id="rId99"/>
    <p:sldId id="959" r:id="rId100"/>
    <p:sldId id="915" r:id="rId101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</p:showPr>
  <p:clrMru>
    <a:srgbClr val="0000FF"/>
    <a:srgbClr val="017D4E"/>
    <a:srgbClr val="FF0000"/>
    <a:srgbClr val="FFFF66"/>
    <a:srgbClr val="FFCC00"/>
    <a:srgbClr val="000099"/>
    <a:srgbClr val="4D4D4D"/>
    <a:srgbClr val="0099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2" autoAdjust="0"/>
    <p:restoredTop sz="94265" autoAdjust="0"/>
  </p:normalViewPr>
  <p:slideViewPr>
    <p:cSldViewPr>
      <p:cViewPr varScale="1">
        <p:scale>
          <a:sx n="69" d="100"/>
          <a:sy n="69" d="100"/>
        </p:scale>
        <p:origin x="-486" y="-96"/>
      </p:cViewPr>
      <p:guideLst>
        <p:guide orient="horz" pos="2160"/>
        <p:guide orient="horz" pos="1298"/>
        <p:guide pos="2880"/>
        <p:guide pos="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67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67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EA3F6C6-9480-4BFE-88E9-9429B1920A1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8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smtClean="0"/>
              <a:t>Klicken Sie, um die Textformatierung des Masters zu bearbeiten.</a:t>
            </a:r>
          </a:p>
          <a:p>
            <a:pPr lvl="1"/>
            <a:r>
              <a:rPr lang="de-DE" altLang="de-DE" noProof="0" smtClean="0"/>
              <a:t>Zweite Ebene</a:t>
            </a:r>
          </a:p>
          <a:p>
            <a:pPr lvl="2"/>
            <a:r>
              <a:rPr lang="de-DE" altLang="de-DE" noProof="0" smtClean="0"/>
              <a:t>Dritte Ebene</a:t>
            </a:r>
          </a:p>
          <a:p>
            <a:pPr lvl="3"/>
            <a:r>
              <a:rPr lang="de-DE" altLang="de-DE" noProof="0" smtClean="0"/>
              <a:t>Vierte Ebene</a:t>
            </a:r>
          </a:p>
          <a:p>
            <a:pPr lvl="4"/>
            <a:r>
              <a:rPr lang="de-DE" altLang="de-DE" noProof="0" smtClean="0"/>
              <a:t>Fünfte Ebene</a:t>
            </a:r>
          </a:p>
        </p:txBody>
      </p:sp>
      <p:sp>
        <p:nvSpPr>
          <p:cNvPr id="158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58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92FE2B06-7078-4A9C-9DA0-2E603BBF2A14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ru-RU" altLang="en-US"/>
              <a:t>Образец заголовка</a:t>
            </a:r>
          </a:p>
        </p:txBody>
      </p:sp>
      <p:sp>
        <p:nvSpPr>
          <p:cNvPr id="4730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ru-RU" altLang="en-US"/>
              <a:t>Образец подзаголовка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160EEA-F2D3-4D61-86E2-C0F2DDAA93E8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04AD6F-9DA5-4B12-B3EF-6CC5FDC4BC52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021518-5F2D-4A84-B73A-0D76CD5C73C4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Заголовок, схема или организационная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SmartArt 2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ru-RU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67A7E-9219-4227-A9AD-77CBE61A1045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2F2159-9194-4F81-83F0-526B439183E8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1B47A4-D644-4150-8F9C-5F7C1BAAE607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B28191-FD67-4C20-AC15-386C45194EF5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34E0B6-FFD0-4709-891F-BF47D3289BF8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7E3E69-A046-40DD-AFF3-D7C450B3DC3E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20B212-3ED2-4D10-B72B-E226F5F22656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CEA1CC-816A-4E62-BBA0-1F914C03C599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34D343-2420-429F-B8B4-2EE5E3040227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AE9C71-390A-4405-B3A5-FF975AB0834F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smtClean="0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smtClean="0"/>
              <a:t>Образец текста</a:t>
            </a:r>
          </a:p>
          <a:p>
            <a:pPr lvl="1"/>
            <a:r>
              <a:rPr lang="ru-RU" altLang="en-US" smtClean="0"/>
              <a:t>Второй уровень</a:t>
            </a:r>
          </a:p>
          <a:p>
            <a:pPr lvl="2"/>
            <a:r>
              <a:rPr lang="ru-RU" altLang="en-US" smtClean="0"/>
              <a:t>Третий уровень</a:t>
            </a:r>
          </a:p>
          <a:p>
            <a:pPr lvl="3"/>
            <a:r>
              <a:rPr lang="ru-RU" altLang="en-US" smtClean="0"/>
              <a:t>Четвертый уровень</a:t>
            </a:r>
          </a:p>
          <a:p>
            <a:pPr lvl="4"/>
            <a:r>
              <a:rPr lang="ru-RU" altLang="en-US" smtClean="0"/>
              <a:t>Пятый уровень</a:t>
            </a:r>
          </a:p>
        </p:txBody>
      </p:sp>
      <p:sp>
        <p:nvSpPr>
          <p:cNvPr id="4720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</a:defRPr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4720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</a:defRPr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4720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</a:defRPr>
            </a:lvl1pPr>
          </a:lstStyle>
          <a:p>
            <a:pPr>
              <a:defRPr/>
            </a:pPr>
            <a:fld id="{E3D8A151-B21A-491B-91F3-C60979709598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  <p:sp>
        <p:nvSpPr>
          <p:cNvPr id="47207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7207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81" r:id="rId1"/>
    <p:sldLayoutId id="2147484769" r:id="rId2"/>
    <p:sldLayoutId id="2147484770" r:id="rId3"/>
    <p:sldLayoutId id="2147484771" r:id="rId4"/>
    <p:sldLayoutId id="2147484772" r:id="rId5"/>
    <p:sldLayoutId id="2147484773" r:id="rId6"/>
    <p:sldLayoutId id="2147484774" r:id="rId7"/>
    <p:sldLayoutId id="2147484775" r:id="rId8"/>
    <p:sldLayoutId id="2147484776" r:id="rId9"/>
    <p:sldLayoutId id="2147484777" r:id="rId10"/>
    <p:sldLayoutId id="2147484778" r:id="rId11"/>
    <p:sldLayoutId id="2147484779" r:id="rId12"/>
    <p:sldLayoutId id="2147484780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Прямоугольник 3"/>
          <p:cNvSpPr>
            <a:spLocks noChangeArrowheads="1"/>
          </p:cNvSpPr>
          <p:nvPr/>
        </p:nvSpPr>
        <p:spPr bwMode="auto">
          <a:xfrm>
            <a:off x="323850" y="1044575"/>
            <a:ext cx="856932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3200" dirty="0">
                <a:solidFill>
                  <a:srgbClr val="0000FF"/>
                </a:solidFill>
              </a:rPr>
              <a:t>Вариант 1. Определение </a:t>
            </a:r>
            <a:r>
              <a:rPr lang="ru-RU" sz="3200" dirty="0" smtClean="0">
                <a:solidFill>
                  <a:srgbClr val="0000FF"/>
                </a:solidFill>
              </a:rPr>
              <a:t>и классификация избыточного статуса </a:t>
            </a:r>
            <a:r>
              <a:rPr lang="ru-RU" sz="3200" dirty="0">
                <a:solidFill>
                  <a:srgbClr val="0000FF"/>
                </a:solidFill>
              </a:rPr>
              <a:t>питания.</a:t>
            </a:r>
          </a:p>
        </p:txBody>
      </p:sp>
      <p:sp>
        <p:nvSpPr>
          <p:cNvPr id="56323" name="Прямоугольник 2"/>
          <p:cNvSpPr>
            <a:spLocks noChangeArrowheads="1"/>
          </p:cNvSpPr>
          <p:nvPr/>
        </p:nvSpPr>
        <p:spPr bwMode="auto">
          <a:xfrm>
            <a:off x="395288" y="3068638"/>
            <a:ext cx="849719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FF0000"/>
                </a:solidFill>
              </a:rPr>
              <a:t>Вариант 2. </a:t>
            </a:r>
            <a:r>
              <a:rPr lang="ru-RU" sz="3200" dirty="0" smtClean="0">
                <a:solidFill>
                  <a:srgbClr val="FF0000"/>
                </a:solidFill>
              </a:rPr>
              <a:t>Определение и классификация недостаточного статуса </a:t>
            </a:r>
            <a:r>
              <a:rPr lang="ru-RU" sz="3200" dirty="0">
                <a:solidFill>
                  <a:srgbClr val="FF0000"/>
                </a:solidFill>
              </a:rPr>
              <a:t>	</a:t>
            </a:r>
            <a:r>
              <a:rPr lang="ru-RU" sz="3200" dirty="0" smtClean="0">
                <a:solidFill>
                  <a:srgbClr val="FF0000"/>
                </a:solidFill>
              </a:rPr>
              <a:t>питания</a:t>
            </a:r>
            <a:r>
              <a:rPr lang="ru-RU" sz="3200" dirty="0">
                <a:solidFill>
                  <a:srgbClr val="FF0000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8"/>
          <p:cNvSpPr>
            <a:spLocks noChangeArrowheads="1"/>
          </p:cNvSpPr>
          <p:nvPr/>
        </p:nvSpPr>
        <p:spPr bwMode="auto">
          <a:xfrm>
            <a:off x="323528" y="303039"/>
            <a:ext cx="88204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119063" algn="l"/>
                <a:tab pos="949325" algn="l"/>
              </a:tabLst>
            </a:pP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Химический состав и ЭЦ молока и молочных продуктов</a:t>
            </a:r>
            <a:endParaRPr lang="ru-RU" sz="2400" b="1" dirty="0">
              <a:solidFill>
                <a:srgbClr val="0000FF"/>
              </a:solidFill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683568" y="876514"/>
          <a:ext cx="7704856" cy="5072766"/>
        </p:xfrm>
        <a:graphic>
          <a:graphicData uri="http://schemas.openxmlformats.org/drawingml/2006/table">
            <a:tbl>
              <a:tblPr/>
              <a:tblGrid>
                <a:gridCol w="4339435"/>
                <a:gridCol w="765622"/>
                <a:gridCol w="849760"/>
                <a:gridCol w="679898"/>
                <a:gridCol w="1070141"/>
              </a:tblGrid>
              <a:tr h="468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 smtClean="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Продукты питания</a:t>
                      </a:r>
                      <a:endParaRPr lang="ru-RU" sz="24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 smtClean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Б</a:t>
                      </a:r>
                      <a:endParaRPr lang="ru-RU" sz="2400" b="1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 smtClean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Ж</a:t>
                      </a:r>
                      <a:endParaRPr lang="ru-RU" sz="2400" b="1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 smtClean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У</a:t>
                      </a:r>
                      <a:endParaRPr lang="ru-RU" sz="2400" b="1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 smtClean="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ккал</a:t>
                      </a:r>
                      <a:endParaRPr lang="ru-RU" sz="24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8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Кефир нежирный </a:t>
                      </a:r>
                      <a:endParaRPr lang="ru-RU" sz="2400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5560" marR="35560" marT="35560" marB="3556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3 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3815" marR="43815" marT="43815" marB="438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0,05 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3815" marR="43815" marT="43815" marB="438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3,8 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3815" marR="43815" marT="43815" marB="438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30 </a:t>
                      </a:r>
                      <a:endParaRPr lang="ru-RU" sz="2400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3815" marR="43815" marT="43815" marB="438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8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Молоко коровье 3,2% </a:t>
                      </a:r>
                      <a:endParaRPr lang="ru-RU" sz="240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5560" marR="35560" marT="35560" marB="3556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2,8 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3815" marR="43815" marT="43815" marB="438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3,2 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3815" marR="43815" marT="43815" marB="438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4,7 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3815" marR="43815" marT="43815" marB="438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58 </a:t>
                      </a:r>
                      <a:endParaRPr lang="ru-RU" sz="240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3815" marR="43815" marT="43815" marB="438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8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Сливки 10%</a:t>
                      </a:r>
                      <a:endParaRPr lang="ru-RU" sz="240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5560" marR="35560" marT="35560" marB="3556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2.7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3815" marR="43815" marT="43815" marB="438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10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3815" marR="43815" marT="43815" marB="438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4.5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3815" marR="43815" marT="43815" marB="438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119</a:t>
                      </a:r>
                      <a:endParaRPr lang="ru-RU" sz="240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3815" marR="43815" marT="43815" marB="438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8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Сметана 15%</a:t>
                      </a:r>
                    </a:p>
                  </a:txBody>
                  <a:tcPr marL="35560" marR="35560" marT="35560" marB="3556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2.6</a:t>
                      </a:r>
                    </a:p>
                  </a:txBody>
                  <a:tcPr marL="43815" marR="43815" marT="43815" marB="438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15</a:t>
                      </a:r>
                    </a:p>
                  </a:txBody>
                  <a:tcPr marL="43815" marR="43815" marT="43815" marB="438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3.6</a:t>
                      </a:r>
                    </a:p>
                  </a:txBody>
                  <a:tcPr marL="43815" marR="43815" marT="43815" marB="438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162</a:t>
                      </a:r>
                    </a:p>
                  </a:txBody>
                  <a:tcPr marL="43815" marR="43815" marT="43815" marB="438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8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Сметана 30%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2.3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30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3.1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293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8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Сыр </a:t>
                      </a:r>
                      <a:r>
                        <a:rPr lang="ru-RU" sz="2400" kern="1200" dirty="0" err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Гауда</a:t>
                      </a:r>
                      <a:r>
                        <a:rPr lang="ru-RU" sz="2400" kern="12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27%</a:t>
                      </a:r>
                      <a:endParaRPr lang="ru-RU" sz="2400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5560" marR="35560" marT="35560" marB="3556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24.9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3815" marR="43815" marT="43815" marB="438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27.4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3815" marR="43815" marT="43815" marB="438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2.2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3815" marR="43815" marT="43815" marB="438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356</a:t>
                      </a:r>
                      <a:endParaRPr lang="ru-RU" sz="240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3815" marR="43815" marT="43815" marB="438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8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Сыр пармезан твердый 26% </a:t>
                      </a:r>
                      <a:endParaRPr lang="ru-RU" sz="2400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5560" marR="35560" marT="35560" marB="3556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35.8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3815" marR="43815" marT="43815" marB="438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25.8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3815" marR="43815" marT="43815" marB="438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3.2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3815" marR="43815" marT="43815" marB="438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392</a:t>
                      </a:r>
                      <a:endParaRPr lang="ru-RU" sz="240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3815" marR="43815" marT="43815" marB="438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8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Масло сливочное несоленое </a:t>
                      </a:r>
                      <a:endParaRPr lang="ru-RU" sz="2400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5560" marR="35560" marT="35560" marB="3556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0,5 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3815" marR="43815" marT="43815" marB="438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82,5 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3815" marR="43815" marT="43815" marB="438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0,8 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3815" marR="43815" marT="43815" marB="438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748 </a:t>
                      </a:r>
                      <a:endParaRPr lang="ru-RU" sz="240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3815" marR="43815" marT="43815" marB="438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8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Масло коровье топленое </a:t>
                      </a:r>
                      <a:endParaRPr lang="ru-RU" sz="2400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5560" marR="35560" marT="35560" marB="3556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0,3 </a:t>
                      </a:r>
                      <a:endParaRPr lang="ru-RU" sz="24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3815" marR="43815" marT="43815" marB="438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98 </a:t>
                      </a:r>
                      <a:endParaRPr lang="ru-RU" sz="24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3815" marR="43815" marT="43815" marB="438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0,6 </a:t>
                      </a:r>
                      <a:endParaRPr lang="ru-RU" sz="24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3815" marR="43815" marT="43815" marB="438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887 </a:t>
                      </a:r>
                      <a:endParaRPr lang="ru-RU" sz="2400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3815" marR="43815" marT="43815" marB="438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Прямоугольник 3"/>
          <p:cNvSpPr>
            <a:spLocks noChangeArrowheads="1"/>
          </p:cNvSpPr>
          <p:nvPr/>
        </p:nvSpPr>
        <p:spPr bwMode="auto">
          <a:xfrm>
            <a:off x="323850" y="1044575"/>
            <a:ext cx="856932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3200" dirty="0">
                <a:solidFill>
                  <a:srgbClr val="0000FF"/>
                </a:solidFill>
              </a:rPr>
              <a:t>Вариант 1. </a:t>
            </a:r>
            <a:r>
              <a:rPr lang="ru-RU" sz="3200" dirty="0" smtClean="0">
                <a:solidFill>
                  <a:srgbClr val="0000FF"/>
                </a:solidFill>
              </a:rPr>
              <a:t>Методы установления 				биологической ценности белков.</a:t>
            </a:r>
            <a:endParaRPr lang="ru-RU" sz="3200" dirty="0">
              <a:solidFill>
                <a:srgbClr val="0000FF"/>
              </a:solidFill>
            </a:endParaRPr>
          </a:p>
        </p:txBody>
      </p:sp>
      <p:sp>
        <p:nvSpPr>
          <p:cNvPr id="56323" name="Прямоугольник 2"/>
          <p:cNvSpPr>
            <a:spLocks noChangeArrowheads="1"/>
          </p:cNvSpPr>
          <p:nvPr/>
        </p:nvSpPr>
        <p:spPr bwMode="auto">
          <a:xfrm>
            <a:off x="395288" y="3068638"/>
            <a:ext cx="820896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3200" dirty="0">
                <a:solidFill>
                  <a:srgbClr val="FF0000"/>
                </a:solidFill>
              </a:rPr>
              <a:t>Вариант 2. </a:t>
            </a:r>
            <a:r>
              <a:rPr lang="ru-RU" sz="3200" dirty="0" smtClean="0">
                <a:solidFill>
                  <a:srgbClr val="FF0000"/>
                </a:solidFill>
              </a:rPr>
              <a:t>Эпидемиологическое 				значение молока.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8"/>
          <p:cNvSpPr>
            <a:spLocks noChangeArrowheads="1"/>
          </p:cNvSpPr>
          <p:nvPr/>
        </p:nvSpPr>
        <p:spPr bwMode="auto">
          <a:xfrm>
            <a:off x="323528" y="242645"/>
            <a:ext cx="88204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119063" algn="l"/>
                <a:tab pos="949325" algn="l"/>
              </a:tabLst>
            </a:pP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Химический состав и ЭЦ мяса и мясопродуктов</a:t>
            </a:r>
            <a:endParaRPr lang="ru-RU" sz="2400" b="1" dirty="0">
              <a:solidFill>
                <a:srgbClr val="0000FF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467544" y="692700"/>
          <a:ext cx="8208912" cy="5472600"/>
        </p:xfrm>
        <a:graphic>
          <a:graphicData uri="http://schemas.openxmlformats.org/drawingml/2006/table">
            <a:tbl>
              <a:tblPr/>
              <a:tblGrid>
                <a:gridCol w="4464496"/>
                <a:gridCol w="1008112"/>
                <a:gridCol w="936104"/>
                <a:gridCol w="792088"/>
                <a:gridCol w="1008112"/>
              </a:tblGrid>
              <a:tr h="547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Продукты питания </a:t>
                      </a:r>
                    </a:p>
                  </a:txBody>
                  <a:tcPr marL="33792" marR="33792" marT="33792" marB="3379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Б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Ж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У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ккал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dirty="0" smtClean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Телятина </a:t>
                      </a:r>
                      <a:r>
                        <a:rPr lang="ru-RU" sz="24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I категории </a:t>
                      </a:r>
                    </a:p>
                  </a:txBody>
                  <a:tcPr marL="33792" marR="33792" marT="33792" marB="3379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19,7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2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0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97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Баранина II категории </a:t>
                      </a:r>
                    </a:p>
                  </a:txBody>
                  <a:tcPr marL="33792" marR="33792" marT="33792" marB="3379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19,8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9,6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0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166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Говядина II категории </a:t>
                      </a:r>
                    </a:p>
                  </a:txBody>
                  <a:tcPr marL="33792" marR="33792" marT="33792" marB="3379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20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9,8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0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168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Баранина I категории </a:t>
                      </a:r>
                    </a:p>
                  </a:txBody>
                  <a:tcPr marL="33792" marR="33792" marT="33792" marB="3379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15,6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16,3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0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209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Говядина I категории </a:t>
                      </a:r>
                    </a:p>
                  </a:txBody>
                  <a:tcPr marL="33792" marR="33792" marT="33792" marB="3379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18,6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16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0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218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Говядина тушеная (консервы) </a:t>
                      </a:r>
                    </a:p>
                  </a:txBody>
                  <a:tcPr marL="33792" marR="33792" marT="33792" marB="3379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16,8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17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0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220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Говядина вырезка сырая </a:t>
                      </a:r>
                    </a:p>
                  </a:txBody>
                  <a:tcPr marL="33792" marR="33792" marT="33792" marB="3379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19.6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18.2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0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247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Свинина мясная </a:t>
                      </a:r>
                    </a:p>
                  </a:txBody>
                  <a:tcPr marL="33792" marR="33792" marT="33792" marB="3379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14,3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33,3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0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357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Свинина жирная </a:t>
                      </a:r>
                    </a:p>
                  </a:txBody>
                  <a:tcPr marL="33792" marR="33792" marT="33792" marB="3379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11,7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49,3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0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491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8"/>
          <p:cNvSpPr>
            <a:spLocks noChangeArrowheads="1"/>
          </p:cNvSpPr>
          <p:nvPr/>
        </p:nvSpPr>
        <p:spPr bwMode="auto">
          <a:xfrm>
            <a:off x="323528" y="242645"/>
            <a:ext cx="88204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119063" algn="l"/>
                <a:tab pos="949325" algn="l"/>
              </a:tabLst>
            </a:pP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Химический состав и ЭЦ мяса птиц и яиц</a:t>
            </a:r>
            <a:endParaRPr lang="ru-RU" sz="2400" b="1" dirty="0">
              <a:solidFill>
                <a:srgbClr val="0000FF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467544" y="692700"/>
          <a:ext cx="8280920" cy="5472600"/>
        </p:xfrm>
        <a:graphic>
          <a:graphicData uri="http://schemas.openxmlformats.org/drawingml/2006/table">
            <a:tbl>
              <a:tblPr/>
              <a:tblGrid>
                <a:gridCol w="4608512"/>
                <a:gridCol w="1008112"/>
                <a:gridCol w="936104"/>
                <a:gridCol w="792088"/>
                <a:gridCol w="936104"/>
              </a:tblGrid>
              <a:tr h="547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Продукты питания </a:t>
                      </a:r>
                    </a:p>
                  </a:txBody>
                  <a:tcPr marL="33792" marR="33792" marT="33792" marB="3379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Б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Ж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У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ккал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 dirty="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Цыплята-бройлеры II категории</a:t>
                      </a:r>
                      <a:r>
                        <a:rPr lang="ru-RU" sz="2400" kern="12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19,7</a:t>
                      </a: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11,2</a:t>
                      </a: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0,5</a:t>
                      </a: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127</a:t>
                      </a: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 dirty="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Цыплята-бройлеры I категории</a:t>
                      </a:r>
                      <a:r>
                        <a:rPr lang="ru-RU" sz="2400" kern="12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18,7</a:t>
                      </a: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16,1</a:t>
                      </a: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0,5</a:t>
                      </a: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183</a:t>
                      </a: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Индейки I категории</a:t>
                      </a: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19,5</a:t>
                      </a: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22</a:t>
                      </a: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276</a:t>
                      </a: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Утки I категории</a:t>
                      </a: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15,8</a:t>
                      </a: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38</a:t>
                      </a: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405</a:t>
                      </a: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Гуси I категории</a:t>
                      </a: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15,2</a:t>
                      </a: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39</a:t>
                      </a: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412</a:t>
                      </a: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kern="12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Яйцо куриное целое</a:t>
                      </a:r>
                      <a:endParaRPr lang="ru-RU" sz="2400" b="1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kern="12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12,5</a:t>
                      </a:r>
                      <a:endParaRPr lang="ru-RU" sz="2400" b="1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kern="12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11,5</a:t>
                      </a:r>
                      <a:endParaRPr lang="ru-RU" sz="2400" b="1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kern="12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0,7</a:t>
                      </a:r>
                      <a:endParaRPr lang="ru-RU" sz="2400" b="1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kern="12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157</a:t>
                      </a:r>
                      <a:endParaRPr lang="ru-RU" sz="2400" b="1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kern="12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Яйцо куриное</a:t>
                      </a:r>
                      <a:r>
                        <a:rPr lang="ru-RU" sz="2400" b="1" kern="18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отварное</a:t>
                      </a:r>
                      <a:r>
                        <a:rPr lang="ru-RU" sz="2400" b="1" kern="12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 b="1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12.7</a:t>
                      </a:r>
                      <a:endParaRPr lang="ru-RU" sz="2400" b="1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11.5</a:t>
                      </a:r>
                      <a:endParaRPr lang="ru-RU" sz="2400" b="1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kern="12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0.7</a:t>
                      </a:r>
                      <a:endParaRPr lang="ru-RU" sz="2400" b="1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kern="12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157</a:t>
                      </a:r>
                      <a:endParaRPr lang="ru-RU" sz="2400" b="1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kern="18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Яичница глазунья</a:t>
                      </a:r>
                      <a:endParaRPr lang="ru-RU" sz="2400" b="1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12.9</a:t>
                      </a:r>
                      <a:endParaRPr lang="ru-RU" sz="2400" b="1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20.9</a:t>
                      </a:r>
                      <a:endParaRPr lang="ru-RU" sz="2400" b="1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0.9</a:t>
                      </a:r>
                      <a:endParaRPr lang="ru-RU" sz="2400" b="1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kern="12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243</a:t>
                      </a:r>
                      <a:endParaRPr lang="ru-RU" sz="2400" b="1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Яичный порошок</a:t>
                      </a:r>
                      <a:endParaRPr lang="ru-RU" sz="2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46</a:t>
                      </a:r>
                      <a:endParaRPr lang="ru-RU" sz="2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37,3</a:t>
                      </a:r>
                      <a:endParaRPr lang="ru-RU" sz="2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4,5</a:t>
                      </a:r>
                      <a:endParaRPr lang="ru-RU" sz="2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542</a:t>
                      </a:r>
                      <a:endParaRPr lang="ru-RU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8"/>
          <p:cNvSpPr>
            <a:spLocks noChangeArrowheads="1"/>
          </p:cNvSpPr>
          <p:nvPr/>
        </p:nvSpPr>
        <p:spPr bwMode="auto">
          <a:xfrm>
            <a:off x="360040" y="231031"/>
            <a:ext cx="88204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119063" algn="l"/>
                <a:tab pos="949325" algn="l"/>
              </a:tabLst>
            </a:pP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Химический состав и ЭЦ рыбы и морепродуктов</a:t>
            </a:r>
            <a:endParaRPr lang="ru-RU" sz="2400" b="1" dirty="0">
              <a:solidFill>
                <a:srgbClr val="0000FF"/>
              </a:solidFill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/>
        </p:nvGraphicFramePr>
        <p:xfrm>
          <a:off x="467544" y="692700"/>
          <a:ext cx="8280920" cy="5472600"/>
        </p:xfrm>
        <a:graphic>
          <a:graphicData uri="http://schemas.openxmlformats.org/drawingml/2006/table">
            <a:tbl>
              <a:tblPr/>
              <a:tblGrid>
                <a:gridCol w="4608512"/>
                <a:gridCol w="1008112"/>
                <a:gridCol w="936104"/>
                <a:gridCol w="792088"/>
                <a:gridCol w="936104"/>
              </a:tblGrid>
              <a:tr h="547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Продукты питания </a:t>
                      </a:r>
                    </a:p>
                  </a:txBody>
                  <a:tcPr marL="33792" marR="33792" marT="33792" marB="3379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Б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Ж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У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ккал </a:t>
                      </a:r>
                    </a:p>
                  </a:txBody>
                  <a:tcPr marL="41902" marR="41902" marT="41902" marB="4190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 dirty="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Треска</a:t>
                      </a:r>
                      <a:r>
                        <a:rPr lang="ru-RU" sz="2400" kern="12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16</a:t>
                      </a: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0,6</a:t>
                      </a: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69</a:t>
                      </a: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Минтай</a:t>
                      </a:r>
                      <a:endParaRPr lang="ru-RU" sz="240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15,9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0,9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72</a:t>
                      </a:r>
                      <a:endParaRPr lang="ru-RU" sz="240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kern="1200" dirty="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Пикша сырая</a:t>
                      </a:r>
                      <a:endParaRPr lang="ru-RU" sz="24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kern="120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16,3</a:t>
                      </a:r>
                      <a:r>
                        <a:rPr lang="ru-RU" sz="2400" b="1" kern="1200" dirty="0" smtClean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 b="1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kern="12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0,4</a:t>
                      </a:r>
                      <a:r>
                        <a:rPr lang="ru-RU" sz="2400" b="1" kern="12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 b="1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kern="12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  <a:r>
                        <a:rPr lang="ru-RU" sz="2400" b="1" kern="12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 b="1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kern="1200" dirty="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74</a:t>
                      </a:r>
                      <a:r>
                        <a:rPr lang="ru-RU" sz="2400" b="1" kern="12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kern="12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Пикша приготовленная</a:t>
                      </a:r>
                      <a:r>
                        <a:rPr lang="ru-RU" sz="2400" b="1" kern="12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kern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19,9</a:t>
                      </a:r>
                      <a:r>
                        <a:rPr lang="ru-RU" sz="2400" b="1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 b="1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kern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0,5</a:t>
                      </a:r>
                      <a:r>
                        <a:rPr lang="ru-RU" sz="2400" b="1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 b="1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kern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  <a:r>
                        <a:rPr lang="ru-RU" sz="2400" b="1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 b="1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kern="1200" dirty="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90</a:t>
                      </a:r>
                      <a:r>
                        <a:rPr lang="ru-RU" sz="2400" b="1" kern="12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Палтус </a:t>
                      </a:r>
                      <a:endParaRPr lang="ru-RU" sz="240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18,5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1,3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91</a:t>
                      </a:r>
                      <a:endParaRPr lang="ru-RU" sz="240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Окунь морской</a:t>
                      </a:r>
                      <a:endParaRPr lang="ru-RU" sz="240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18,2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3,3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103</a:t>
                      </a:r>
                      <a:endParaRPr lang="ru-RU" sz="240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Лосось атлантический (семга)</a:t>
                      </a: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20</a:t>
                      </a: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8,1</a:t>
                      </a: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153</a:t>
                      </a: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Сельдь жирная</a:t>
                      </a: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14</a:t>
                      </a: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15</a:t>
                      </a: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  <a:r>
                        <a:rPr lang="ru-RU" sz="2400" kern="12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191</a:t>
                      </a:r>
                      <a:r>
                        <a:rPr lang="ru-RU" sz="2400" kern="12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 dirty="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Печень трески (консервы)</a:t>
                      </a:r>
                      <a:r>
                        <a:rPr lang="ru-RU" sz="2400" kern="12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4,2</a:t>
                      </a:r>
                      <a:r>
                        <a:rPr lang="ru-RU" sz="2400" kern="12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65,7</a:t>
                      </a:r>
                      <a:r>
                        <a:rPr lang="ru-RU" sz="2400" kern="12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1,2</a:t>
                      </a:r>
                      <a:r>
                        <a:rPr lang="ru-RU" sz="2400" kern="12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kern="1200" dirty="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613</a:t>
                      </a:r>
                      <a:r>
                        <a:rPr lang="ru-RU" sz="2400" kern="12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400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2"/>
          <p:cNvSpPr>
            <a:spLocks noChangeArrowheads="1"/>
          </p:cNvSpPr>
          <p:nvPr/>
        </p:nvSpPr>
        <p:spPr bwMode="auto">
          <a:xfrm>
            <a:off x="395536" y="260648"/>
            <a:ext cx="874846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017D4E"/>
                </a:solidFill>
              </a:rPr>
              <a:t>Федеральный закон </a:t>
            </a:r>
            <a:r>
              <a:rPr lang="ru-RU" sz="2000" b="1" dirty="0" smtClean="0">
                <a:solidFill>
                  <a:srgbClr val="017D4E"/>
                </a:solidFill>
              </a:rPr>
              <a:t>РФ от </a:t>
            </a:r>
            <a:r>
              <a:rPr lang="ru-RU" sz="2000" b="1" dirty="0">
                <a:solidFill>
                  <a:srgbClr val="017D4E"/>
                </a:solidFill>
              </a:rPr>
              <a:t>12 июня 2008 г. N 88-ФЗ </a:t>
            </a:r>
            <a:r>
              <a:rPr lang="ru-RU" sz="2000" b="1" dirty="0" smtClean="0">
                <a:solidFill>
                  <a:srgbClr val="017D4E"/>
                </a:solidFill>
              </a:rPr>
              <a:t/>
            </a:r>
            <a:br>
              <a:rPr lang="ru-RU" sz="2000" b="1" dirty="0" smtClean="0">
                <a:solidFill>
                  <a:srgbClr val="017D4E"/>
                </a:solidFill>
              </a:rPr>
            </a:br>
            <a:r>
              <a:rPr lang="ru-RU" sz="2000" b="1" dirty="0" smtClean="0">
                <a:solidFill>
                  <a:srgbClr val="017D4E"/>
                </a:solidFill>
              </a:rPr>
              <a:t>«Технический </a:t>
            </a:r>
            <a:r>
              <a:rPr lang="ru-RU" sz="2000" b="1" dirty="0">
                <a:solidFill>
                  <a:srgbClr val="017D4E"/>
                </a:solidFill>
              </a:rPr>
              <a:t>регламент на молоко и молочную </a:t>
            </a:r>
            <a:r>
              <a:rPr lang="ru-RU" sz="2000" b="1" dirty="0" smtClean="0">
                <a:solidFill>
                  <a:srgbClr val="017D4E"/>
                </a:solidFill>
              </a:rPr>
              <a:t>продукцию»</a:t>
            </a:r>
            <a:endParaRPr lang="ru-RU" sz="2000" b="1" dirty="0">
              <a:solidFill>
                <a:srgbClr val="017D4E"/>
              </a:solidFill>
            </a:endParaRPr>
          </a:p>
        </p:txBody>
      </p:sp>
      <p:sp>
        <p:nvSpPr>
          <p:cNvPr id="5" name="Прямоугольник 3"/>
          <p:cNvSpPr>
            <a:spLocks noChangeArrowheads="1"/>
          </p:cNvSpPr>
          <p:nvPr/>
        </p:nvSpPr>
        <p:spPr bwMode="auto">
          <a:xfrm>
            <a:off x="378948" y="1044352"/>
            <a:ext cx="8765052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0000FF"/>
                </a:solidFill>
              </a:rPr>
              <a:t>Перечень </a:t>
            </a:r>
            <a:r>
              <a:rPr lang="ru-RU" b="1" dirty="0">
                <a:solidFill>
                  <a:srgbClr val="0000FF"/>
                </a:solidFill>
              </a:rPr>
              <a:t>молока и молочной продукции, являющихся объектами технического регулирования данного Федерального закона, </a:t>
            </a:r>
            <a:r>
              <a:rPr lang="ru-RU" b="1" dirty="0" smtClean="0">
                <a:solidFill>
                  <a:srgbClr val="0000FF"/>
                </a:solidFill>
              </a:rPr>
              <a:t>включает:</a:t>
            </a:r>
            <a:endParaRPr lang="ru-RU" b="1" dirty="0">
              <a:solidFill>
                <a:srgbClr val="0000FF"/>
              </a:solidFill>
            </a:endParaRPr>
          </a:p>
          <a:p>
            <a:endParaRPr lang="ru-RU" b="1" dirty="0">
              <a:solidFill>
                <a:srgbClr val="0000FF"/>
              </a:solidFill>
            </a:endParaRPr>
          </a:p>
          <a:p>
            <a:r>
              <a:rPr lang="ru-RU" b="1" dirty="0">
                <a:solidFill>
                  <a:srgbClr val="0000FF"/>
                </a:solidFill>
              </a:rPr>
              <a:t>1) сырое молоко и сырые сливки;	</a:t>
            </a:r>
          </a:p>
          <a:p>
            <a:r>
              <a:rPr lang="ru-RU" b="1" dirty="0">
                <a:solidFill>
                  <a:srgbClr val="0000FF"/>
                </a:solidFill>
              </a:rPr>
              <a:t>2) питьевое молоко и питьевые сливки;</a:t>
            </a:r>
          </a:p>
          <a:p>
            <a:r>
              <a:rPr lang="ru-RU" b="1" dirty="0">
                <a:solidFill>
                  <a:srgbClr val="0000FF"/>
                </a:solidFill>
              </a:rPr>
              <a:t>3) кисломолочные жидкие продукты;</a:t>
            </a:r>
          </a:p>
          <a:p>
            <a:r>
              <a:rPr lang="ru-RU" b="1" dirty="0">
                <a:solidFill>
                  <a:srgbClr val="0000FF"/>
                </a:solidFill>
              </a:rPr>
              <a:t>4) творог и творожные продукты;</a:t>
            </a:r>
          </a:p>
          <a:p>
            <a:r>
              <a:rPr lang="ru-RU" b="1" dirty="0">
                <a:solidFill>
                  <a:srgbClr val="0000FF"/>
                </a:solidFill>
              </a:rPr>
              <a:t>5) сметану и продукты на ее основе;</a:t>
            </a:r>
          </a:p>
          <a:p>
            <a:r>
              <a:rPr lang="ru-RU" b="1" dirty="0">
                <a:solidFill>
                  <a:srgbClr val="0000FF"/>
                </a:solidFill>
              </a:rPr>
              <a:t>6) масло из коровьего молока;</a:t>
            </a:r>
          </a:p>
          <a:p>
            <a:r>
              <a:rPr lang="ru-RU" b="1" dirty="0">
                <a:solidFill>
                  <a:srgbClr val="0000FF"/>
                </a:solidFill>
              </a:rPr>
              <a:t>7) масляную пасту;</a:t>
            </a:r>
          </a:p>
          <a:p>
            <a:r>
              <a:rPr lang="ru-RU" b="1" dirty="0">
                <a:solidFill>
                  <a:srgbClr val="0000FF"/>
                </a:solidFill>
              </a:rPr>
              <a:t>8) сливочно-растительный </a:t>
            </a:r>
            <a:r>
              <a:rPr lang="ru-RU" b="1" dirty="0" err="1">
                <a:solidFill>
                  <a:srgbClr val="0000FF"/>
                </a:solidFill>
              </a:rPr>
              <a:t>спред</a:t>
            </a:r>
            <a:r>
              <a:rPr lang="ru-RU" b="1" dirty="0">
                <a:solidFill>
                  <a:srgbClr val="0000FF"/>
                </a:solidFill>
              </a:rPr>
              <a:t> и сливочно-растительную топленую смесь;</a:t>
            </a:r>
          </a:p>
          <a:p>
            <a:r>
              <a:rPr lang="ru-RU" b="1" dirty="0">
                <a:solidFill>
                  <a:srgbClr val="0000FF"/>
                </a:solidFill>
              </a:rPr>
              <a:t>9) сыр и сырные продукты;</a:t>
            </a:r>
          </a:p>
          <a:p>
            <a:r>
              <a:rPr lang="ru-RU" b="1" dirty="0">
                <a:solidFill>
                  <a:srgbClr val="0000FF"/>
                </a:solidFill>
              </a:rPr>
              <a:t>10) молочные, </a:t>
            </a:r>
            <a:r>
              <a:rPr lang="ru-RU" b="1" dirty="0" err="1">
                <a:solidFill>
                  <a:srgbClr val="0000FF"/>
                </a:solidFill>
              </a:rPr>
              <a:t>молокосодержащие</a:t>
            </a:r>
            <a:r>
              <a:rPr lang="ru-RU" b="1" dirty="0">
                <a:solidFill>
                  <a:srgbClr val="0000FF"/>
                </a:solidFill>
              </a:rPr>
              <a:t> консервы;</a:t>
            </a:r>
          </a:p>
          <a:p>
            <a:r>
              <a:rPr lang="ru-RU" b="1" dirty="0">
                <a:solidFill>
                  <a:srgbClr val="0000FF"/>
                </a:solidFill>
              </a:rPr>
              <a:t>11) мороженое и смеси для мороженого;</a:t>
            </a:r>
          </a:p>
          <a:p>
            <a:r>
              <a:rPr lang="ru-RU" b="1" dirty="0">
                <a:solidFill>
                  <a:srgbClr val="0000FF"/>
                </a:solidFill>
              </a:rPr>
              <a:t>12) функционально необходимые компоненты;</a:t>
            </a:r>
          </a:p>
          <a:p>
            <a:r>
              <a:rPr lang="ru-RU" b="1" dirty="0">
                <a:solidFill>
                  <a:srgbClr val="0000FF"/>
                </a:solidFill>
              </a:rPr>
              <a:t>13) продукты детского питания на молочной основе;</a:t>
            </a:r>
          </a:p>
          <a:p>
            <a:r>
              <a:rPr lang="ru-RU" b="1" dirty="0">
                <a:solidFill>
                  <a:srgbClr val="0000FF"/>
                </a:solidFill>
              </a:rPr>
              <a:t>14) вторичные продукты переработки молока.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Простокваша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6422" y="2745757"/>
            <a:ext cx="1714500" cy="1143001"/>
          </a:xfrm>
          <a:prstGeom prst="rect">
            <a:avLst/>
          </a:prstGeom>
          <a:noFill/>
        </p:spPr>
      </p:pic>
      <p:pic>
        <p:nvPicPr>
          <p:cNvPr id="1042" name="Picture 18" descr="Творог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422" y="3883292"/>
            <a:ext cx="1714500" cy="1143001"/>
          </a:xfrm>
          <a:prstGeom prst="rect">
            <a:avLst/>
          </a:prstGeom>
          <a:noFill/>
        </p:spPr>
      </p:pic>
      <p:pic>
        <p:nvPicPr>
          <p:cNvPr id="1044" name="Picture 20" descr="Сыр пошехонский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6422" y="5035420"/>
            <a:ext cx="1714500" cy="1143001"/>
          </a:xfrm>
          <a:prstGeom prst="rect">
            <a:avLst/>
          </a:prstGeom>
          <a:noFill/>
        </p:spPr>
      </p:pic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6422" y="260648"/>
            <a:ext cx="1708950" cy="1367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1556792"/>
            <a:ext cx="1728192" cy="1300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Прямоугольник 8"/>
          <p:cNvSpPr>
            <a:spLocks noChangeArrowheads="1"/>
          </p:cNvSpPr>
          <p:nvPr/>
        </p:nvSpPr>
        <p:spPr bwMode="auto">
          <a:xfrm>
            <a:off x="2339752" y="116632"/>
            <a:ext cx="673224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119063" algn="l"/>
                <a:tab pos="949325" algn="l"/>
              </a:tabLst>
            </a:pP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Энергетическая ценность молока </a:t>
            </a:r>
            <a:b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</a:b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и молочных продуктов (в 100 г продукта)</a:t>
            </a:r>
            <a:endParaRPr lang="ru-RU" sz="2400" dirty="0">
              <a:solidFill>
                <a:srgbClr val="0000FF"/>
              </a:solidFill>
            </a:endParaRPr>
          </a:p>
        </p:txBody>
      </p:sp>
      <p:graphicFrame>
        <p:nvGraphicFramePr>
          <p:cNvPr id="20" name="Таблица 19"/>
          <p:cNvGraphicFramePr>
            <a:graphicFrameLocks noGrp="1"/>
          </p:cNvGraphicFramePr>
          <p:nvPr/>
        </p:nvGraphicFramePr>
        <p:xfrm>
          <a:off x="2411760" y="911453"/>
          <a:ext cx="6095999" cy="5401838"/>
        </p:xfrm>
        <a:graphic>
          <a:graphicData uri="http://schemas.openxmlformats.org/drawingml/2006/table">
            <a:tbl>
              <a:tblPr/>
              <a:tblGrid>
                <a:gridCol w="3960440"/>
                <a:gridCol w="2135559"/>
              </a:tblGrid>
              <a:tr h="51292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Кефир нежирный </a:t>
                      </a:r>
                    </a:p>
                  </a:txBody>
                  <a:tcPr marL="42649" marR="42649" marT="42649" marB="42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30 </a:t>
                      </a:r>
                    </a:p>
                  </a:txBody>
                  <a:tcPr marL="52885" marR="52885" marT="52885" marB="528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292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Кефир жирный </a:t>
                      </a:r>
                    </a:p>
                  </a:txBody>
                  <a:tcPr marL="42649" marR="42649" marT="42649" marB="42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56 </a:t>
                      </a:r>
                    </a:p>
                  </a:txBody>
                  <a:tcPr marL="52885" marR="52885" marT="52885" marB="528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292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Молоко коровье 3,2% </a:t>
                      </a:r>
                    </a:p>
                  </a:txBody>
                  <a:tcPr marL="42649" marR="42649" marT="42649" marB="42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58 </a:t>
                      </a:r>
                    </a:p>
                  </a:txBody>
                  <a:tcPr marL="52885" marR="52885" marT="52885" marB="528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292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Ряженка 6%</a:t>
                      </a:r>
                    </a:p>
                  </a:txBody>
                  <a:tcPr marL="42649" marR="42649" marT="42649" marB="42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85</a:t>
                      </a:r>
                    </a:p>
                  </a:txBody>
                  <a:tcPr marL="52885" marR="52885" marT="52885" marB="528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292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Творог </a:t>
                      </a:r>
                      <a:r>
                        <a:rPr lang="ru-RU" sz="2000" b="1" dirty="0" smtClean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нежирный </a:t>
                      </a:r>
                      <a:endParaRPr lang="ru-RU" sz="20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2649" marR="42649" marT="42649" marB="42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88</a:t>
                      </a:r>
                      <a:endParaRPr lang="ru-RU" sz="20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2885" marR="52885" marT="52885" marB="528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292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Сметана 15%</a:t>
                      </a:r>
                    </a:p>
                  </a:txBody>
                  <a:tcPr marL="42649" marR="42649" marT="42649" marB="42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162</a:t>
                      </a:r>
                    </a:p>
                  </a:txBody>
                  <a:tcPr marL="52885" marR="52885" marT="52885" marB="528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292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Сырники из творога </a:t>
                      </a:r>
                      <a:b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</a:b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(творог нежирный) </a:t>
                      </a:r>
                    </a:p>
                  </a:txBody>
                  <a:tcPr marL="42649" marR="42649" marT="42649" marB="42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183 </a:t>
                      </a:r>
                    </a:p>
                  </a:txBody>
                  <a:tcPr marL="8530" marR="8530" marT="85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292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Творог жирный </a:t>
                      </a:r>
                    </a:p>
                  </a:txBody>
                  <a:tcPr marL="42649" marR="42649" marT="42649" marB="42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232 </a:t>
                      </a:r>
                    </a:p>
                  </a:txBody>
                  <a:tcPr marL="52885" marR="52885" marT="52885" marB="528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29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kern="12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Сыр Гауда 27%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kern="12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356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29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kern="1200" dirty="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Масло сливочное несоленое</a:t>
                      </a:r>
                      <a:r>
                        <a:rPr lang="ru-RU" sz="2000" b="1" kern="12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0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800" b="1" kern="1200" dirty="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748</a:t>
                      </a:r>
                      <a:r>
                        <a:rPr lang="ru-RU" sz="2800" b="1" kern="12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8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2" name="Picture 4" descr="Говяжья печень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00809"/>
            <a:ext cx="2016224" cy="1312786"/>
          </a:xfrm>
          <a:prstGeom prst="rect">
            <a:avLst/>
          </a:prstGeom>
          <a:noFill/>
        </p:spPr>
      </p:pic>
      <p:pic>
        <p:nvPicPr>
          <p:cNvPr id="1028" name="Picture 4" descr="Говядина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32656"/>
            <a:ext cx="2088233" cy="1392157"/>
          </a:xfrm>
          <a:prstGeom prst="rect">
            <a:avLst/>
          </a:prstGeom>
          <a:noFill/>
        </p:spPr>
      </p:pic>
      <p:pic>
        <p:nvPicPr>
          <p:cNvPr id="58370" name="Picture 2" descr="https://im2-tub-ru.yandex.net/i?id=9e8eb1f64fc5c0bde54422f0a31e1142&amp;n=33&amp;h=315&amp;w=47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2924944"/>
            <a:ext cx="2054399" cy="1368152"/>
          </a:xfrm>
          <a:prstGeom prst="rect">
            <a:avLst/>
          </a:prstGeom>
          <a:noFill/>
        </p:spPr>
      </p:pic>
      <p:graphicFrame>
        <p:nvGraphicFramePr>
          <p:cNvPr id="12" name="Таблица 11"/>
          <p:cNvGraphicFramePr>
            <a:graphicFrameLocks noGrp="1"/>
          </p:cNvGraphicFramePr>
          <p:nvPr/>
        </p:nvGraphicFramePr>
        <p:xfrm>
          <a:off x="2987824" y="1052736"/>
          <a:ext cx="4896544" cy="5154930"/>
        </p:xfrm>
        <a:graphic>
          <a:graphicData uri="http://schemas.openxmlformats.org/drawingml/2006/table">
            <a:tbl>
              <a:tblPr/>
              <a:tblGrid>
                <a:gridCol w="3528392"/>
                <a:gridCol w="1368152"/>
              </a:tblGrid>
              <a:tr h="572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Почки говяжьи</a:t>
                      </a:r>
                      <a:endParaRPr lang="ru-RU" sz="20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86</a:t>
                      </a:r>
                      <a:endParaRPr lang="ru-RU" sz="20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72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Телятина I категории 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97 </a:t>
                      </a: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72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i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Печень говяжья</a:t>
                      </a:r>
                      <a:endParaRPr lang="ru-RU" sz="20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105</a:t>
                      </a:r>
                      <a:endParaRPr lang="ru-RU" sz="20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72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Баранина II категории 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166 </a:t>
                      </a: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72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Говядина II категории 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168 </a:t>
                      </a: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72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Баранина I категории 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209 </a:t>
                      </a: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72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Говядина I категории 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218 </a:t>
                      </a: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72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Свинина мясная 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357 </a:t>
                      </a: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72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Свинина жирная 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491 </a:t>
                      </a: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3" name="Прямоугольник 8"/>
          <p:cNvSpPr>
            <a:spLocks noChangeArrowheads="1"/>
          </p:cNvSpPr>
          <p:nvPr/>
        </p:nvSpPr>
        <p:spPr bwMode="auto">
          <a:xfrm>
            <a:off x="2555776" y="260648"/>
            <a:ext cx="643582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119063" algn="l"/>
                <a:tab pos="949325" algn="l"/>
              </a:tabLst>
            </a:pP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Энергетическая ценность </a:t>
            </a:r>
            <a:b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</a:b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мяса и субпродуктов (в 100 г продукта)</a:t>
            </a:r>
            <a:endParaRPr lang="ru-RU" sz="2400" dirty="0">
              <a:solidFill>
                <a:srgbClr val="0000FF"/>
              </a:solidFill>
            </a:endParaRPr>
          </a:p>
        </p:txBody>
      </p:sp>
      <p:pic>
        <p:nvPicPr>
          <p:cNvPr id="58374" name="Picture 6" descr="https://im0-tub-ru.yandex.net/i?id=fe4a5ccccff7b09ff815023b8d66aff8&amp;n=33&amp;h=315&amp;w=4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4365104"/>
            <a:ext cx="2080287" cy="1560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Таблица 11"/>
          <p:cNvGraphicFramePr>
            <a:graphicFrameLocks noGrp="1"/>
          </p:cNvGraphicFramePr>
          <p:nvPr/>
        </p:nvGraphicFramePr>
        <p:xfrm>
          <a:off x="2987824" y="1216516"/>
          <a:ext cx="5472608" cy="4900930"/>
        </p:xfrm>
        <a:graphic>
          <a:graphicData uri="http://schemas.openxmlformats.org/drawingml/2006/table">
            <a:tbl>
              <a:tblPr/>
              <a:tblGrid>
                <a:gridCol w="4320480"/>
                <a:gridCol w="1152128"/>
              </a:tblGrid>
              <a:tr h="5727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Говядина вырезка сырая 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247</a:t>
                      </a: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557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Говядина вырезка жареная 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331</a:t>
                      </a: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28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ru-RU" sz="20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ru-RU" sz="20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72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kern="1200" dirty="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Колбаса вареная отдельная</a:t>
                      </a:r>
                      <a:r>
                        <a:rPr lang="ru-RU" sz="2000" b="1" kern="12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0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kern="1200" dirty="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240</a:t>
                      </a:r>
                      <a:r>
                        <a:rPr lang="ru-RU" sz="2000" b="1" kern="12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0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72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kern="1200" dirty="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Колбаса вареная молочная</a:t>
                      </a:r>
                      <a:r>
                        <a:rPr lang="ru-RU" sz="2000" b="1" kern="12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0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kern="12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252</a:t>
                      </a:r>
                      <a:r>
                        <a:rPr lang="ru-RU" sz="2000" b="1" kern="12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72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kern="12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Сосиски молочные</a:t>
                      </a:r>
                      <a:r>
                        <a:rPr lang="ru-RU" sz="2000" b="1" kern="12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kern="12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266</a:t>
                      </a:r>
                      <a:r>
                        <a:rPr lang="ru-RU" sz="2000" b="1" kern="12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72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kern="12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Колбаса полукопченая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kern="12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373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72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kern="12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Колбаса кровяная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kern="12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379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72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kern="1200" dirty="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Колбаса сервелат</a:t>
                      </a:r>
                      <a:endParaRPr lang="ru-RU" sz="20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kern="1200" dirty="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461</a:t>
                      </a:r>
                      <a:endParaRPr lang="ru-RU" sz="20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3" name="Прямоугольник 8"/>
          <p:cNvSpPr>
            <a:spLocks noChangeArrowheads="1"/>
          </p:cNvSpPr>
          <p:nvPr/>
        </p:nvSpPr>
        <p:spPr bwMode="auto">
          <a:xfrm>
            <a:off x="2555776" y="260648"/>
            <a:ext cx="643582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119063" algn="l"/>
                <a:tab pos="949325" algn="l"/>
              </a:tabLst>
            </a:pP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Энергетическая ценность </a:t>
            </a:r>
            <a:b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</a:b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мясопродуктов (в 100 г продукта)</a:t>
            </a:r>
            <a:endParaRPr lang="ru-RU" sz="2400" dirty="0">
              <a:solidFill>
                <a:srgbClr val="0000FF"/>
              </a:solidFill>
            </a:endParaRP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764704"/>
            <a:ext cx="2016224" cy="1229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060848"/>
            <a:ext cx="1983519" cy="109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8" name="Picture 6" descr="https://im3-tub-ru.yandex.net/i?id=39d9c5867491ac53f5e702fa74e225e4&amp;n=33&amp;h=315&amp;w=47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3140968"/>
            <a:ext cx="1944216" cy="1300272"/>
          </a:xfrm>
          <a:prstGeom prst="rect">
            <a:avLst/>
          </a:prstGeom>
          <a:noFill/>
        </p:spPr>
      </p:pic>
      <p:pic>
        <p:nvPicPr>
          <p:cNvPr id="5939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4509120"/>
            <a:ext cx="2129160" cy="74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Яйцо куриное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4734271"/>
            <a:ext cx="1714500" cy="1143001"/>
          </a:xfrm>
          <a:prstGeom prst="rect">
            <a:avLst/>
          </a:prstGeom>
          <a:noFill/>
        </p:spPr>
      </p:pic>
      <p:sp>
        <p:nvSpPr>
          <p:cNvPr id="7" name="Прямоугольник 8"/>
          <p:cNvSpPr>
            <a:spLocks noChangeArrowheads="1"/>
          </p:cNvSpPr>
          <p:nvPr/>
        </p:nvSpPr>
        <p:spPr bwMode="auto">
          <a:xfrm>
            <a:off x="3024336" y="5046275"/>
            <a:ext cx="572412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119063" algn="l"/>
                <a:tab pos="949325" algn="l"/>
              </a:tabLst>
            </a:pP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Энергетическая ценность яиц </a:t>
            </a:r>
            <a:b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</a:b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(в 100 г продукта)</a:t>
            </a:r>
            <a:endParaRPr lang="ru-RU" sz="2400" dirty="0">
              <a:solidFill>
                <a:srgbClr val="0000FF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-36512" y="5733256"/>
            <a:ext cx="9180512" cy="58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ru-RU" sz="2000" b="1" dirty="0" smtClean="0">
                <a:solidFill>
                  <a:srgbClr val="FF0000"/>
                </a:solidFill>
                <a:ea typeface="Calibri"/>
                <a:cs typeface="Times New Roman"/>
              </a:rPr>
              <a:t>Яйца куриные, перепелиные, </a:t>
            </a:r>
            <a:r>
              <a:rPr lang="ru-RU" sz="2000" b="1" dirty="0" smtClean="0">
                <a:solidFill>
                  <a:srgbClr val="FF0000"/>
                </a:solidFill>
                <a:ea typeface="Times New Roman"/>
                <a:cs typeface="Times New Roman"/>
              </a:rPr>
              <a:t>гусиные, индейки </a:t>
            </a:r>
            <a:r>
              <a:rPr lang="ru-RU" sz="2000" b="1" dirty="0" smtClean="0">
                <a:solidFill>
                  <a:srgbClr val="FF0000"/>
                </a:solidFill>
                <a:ea typeface="Calibri"/>
                <a:cs typeface="Times New Roman"/>
              </a:rPr>
              <a:t>– </a:t>
            </a:r>
            <a:r>
              <a:rPr lang="ru-RU" sz="2800" b="1" dirty="0" smtClean="0">
                <a:solidFill>
                  <a:srgbClr val="FF0000"/>
                </a:solidFill>
                <a:ea typeface="Calibri"/>
                <a:cs typeface="Times New Roman"/>
              </a:rPr>
              <a:t>160–185</a:t>
            </a:r>
            <a:r>
              <a:rPr lang="ru-RU" sz="2000" b="1" dirty="0" smtClean="0">
                <a:solidFill>
                  <a:srgbClr val="FF0000"/>
                </a:solidFill>
                <a:ea typeface="Calibri"/>
                <a:cs typeface="Times New Roman"/>
              </a:rPr>
              <a:t> ккал</a:t>
            </a:r>
            <a:endParaRPr lang="ru-RU" sz="2000" b="1" dirty="0">
              <a:solidFill>
                <a:srgbClr val="FF0000"/>
              </a:solidFill>
              <a:ea typeface="Calibri"/>
              <a:cs typeface="Times New Roman"/>
            </a:endParaRPr>
          </a:p>
        </p:txBody>
      </p:sp>
      <p:pic>
        <p:nvPicPr>
          <p:cNvPr id="9" name="Picture 10" descr="Куриное мясо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5979" y="277236"/>
            <a:ext cx="1944216" cy="1296145"/>
          </a:xfrm>
          <a:prstGeom prst="rect">
            <a:avLst/>
          </a:prstGeom>
          <a:noFill/>
        </p:spPr>
      </p:pic>
      <p:sp>
        <p:nvSpPr>
          <p:cNvPr id="10" name="Прямоугольник 8"/>
          <p:cNvSpPr>
            <a:spLocks noChangeArrowheads="1"/>
          </p:cNvSpPr>
          <p:nvPr/>
        </p:nvSpPr>
        <p:spPr bwMode="auto">
          <a:xfrm>
            <a:off x="2348136" y="260648"/>
            <a:ext cx="687625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119063" algn="l"/>
                <a:tab pos="949325" algn="l"/>
              </a:tabLst>
            </a:pP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Энергетическая ценность </a:t>
            </a:r>
            <a:b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</a:b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мяса птиц (в 100 г продукта)</a:t>
            </a:r>
            <a:endParaRPr lang="ru-RU" sz="2400" dirty="0">
              <a:solidFill>
                <a:srgbClr val="0000FF"/>
              </a:solidFill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/>
        </p:nvGraphicFramePr>
        <p:xfrm>
          <a:off x="2411760" y="1110982"/>
          <a:ext cx="6336704" cy="3326130"/>
        </p:xfrm>
        <a:graphic>
          <a:graphicData uri="http://schemas.openxmlformats.org/drawingml/2006/table">
            <a:tbl>
              <a:tblPr/>
              <a:tblGrid>
                <a:gridCol w="4680520"/>
                <a:gridCol w="1656184"/>
              </a:tblGrid>
              <a:tr h="360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Цыплята-бройлеры II категории 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127 </a:t>
                      </a:r>
                      <a:r>
                        <a:rPr lang="ru-RU" sz="2800" b="1" dirty="0" smtClean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ккал</a:t>
                      </a:r>
                      <a:endParaRPr lang="ru-RU" sz="28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14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Куры II категории 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161 </a:t>
                      </a: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14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Цыплята-бройлеры I категории 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183 </a:t>
                      </a: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398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Куры I категории 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241 </a:t>
                      </a:r>
                      <a:r>
                        <a:rPr lang="ru-RU" sz="2800" b="1" dirty="0" smtClean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ккал</a:t>
                      </a:r>
                      <a:endParaRPr lang="ru-RU" sz="28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14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Индейки I категории 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276 </a:t>
                      </a: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14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Утки I категории 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405 </a:t>
                      </a: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14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Гуси I категории 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412 </a:t>
                      </a:r>
                      <a:r>
                        <a:rPr lang="ru-RU" sz="2800" b="1" dirty="0" smtClean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ккал</a:t>
                      </a:r>
                      <a:endParaRPr lang="ru-RU" sz="28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Лосось (семга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277887"/>
            <a:ext cx="1714500" cy="1143001"/>
          </a:xfrm>
          <a:prstGeom prst="rect">
            <a:avLst/>
          </a:prstGeom>
          <a:noFill/>
        </p:spPr>
      </p:pic>
      <p:sp>
        <p:nvSpPr>
          <p:cNvPr id="7" name="Прямоугольник 8"/>
          <p:cNvSpPr>
            <a:spLocks noChangeArrowheads="1"/>
          </p:cNvSpPr>
          <p:nvPr/>
        </p:nvSpPr>
        <p:spPr bwMode="auto">
          <a:xfrm>
            <a:off x="1187624" y="221739"/>
            <a:ext cx="79563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119063" algn="l"/>
                <a:tab pos="949325" algn="l"/>
              </a:tabLst>
            </a:pP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Энергетическая ценность рыбы (в 100 г продукта)</a:t>
            </a:r>
            <a:endParaRPr lang="ru-RU" sz="2400" dirty="0">
              <a:solidFill>
                <a:srgbClr val="0000FF"/>
              </a:solidFill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2510449" y="692696"/>
          <a:ext cx="6526047" cy="5600184"/>
        </p:xfrm>
        <a:graphic>
          <a:graphicData uri="http://schemas.openxmlformats.org/drawingml/2006/table">
            <a:tbl>
              <a:tblPr/>
              <a:tblGrid>
                <a:gridCol w="4680967"/>
                <a:gridCol w="1845080"/>
              </a:tblGrid>
              <a:tr h="3386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Треска </a:t>
                      </a:r>
                    </a:p>
                  </a:txBody>
                  <a:tcPr marL="28363" marR="28363" marT="28363" marB="283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8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69 </a:t>
                      </a:r>
                    </a:p>
                  </a:txBody>
                  <a:tcPr marL="34713" marR="34713" marT="34713" marB="34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86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Минтай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8363" marR="28363" marT="28363" marB="2836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72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4713" marR="34713" marT="34713" marB="347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86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Пикша </a:t>
                      </a:r>
                    </a:p>
                  </a:txBody>
                  <a:tcPr marL="28363" marR="28363" marT="28363" marB="283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74 </a:t>
                      </a:r>
                    </a:p>
                  </a:txBody>
                  <a:tcPr marL="34713" marR="34713" marT="34713" marB="34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86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Окунь речной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8363" marR="28363" marT="28363" marB="2836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82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4713" marR="34713" marT="34713" marB="347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86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Судак</a:t>
                      </a:r>
                      <a:endParaRPr lang="ru-RU" sz="20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8363" marR="28363" marT="28363" marB="2836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84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4713" marR="34713" marT="34713" marB="347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86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Окунь морской</a:t>
                      </a:r>
                      <a:endParaRPr lang="ru-RU" sz="20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8363" marR="28363" marT="28363" marB="2836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103</a:t>
                      </a:r>
                      <a:endParaRPr lang="ru-RU" sz="20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4713" marR="34713" marT="34713" marB="3471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86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Икра минтая </a:t>
                      </a:r>
                    </a:p>
                  </a:txBody>
                  <a:tcPr marL="28363" marR="28363" marT="28363" marB="283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131 </a:t>
                      </a:r>
                    </a:p>
                  </a:txBody>
                  <a:tcPr marL="34713" marR="34713" marT="34713" marB="34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86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Лосось атлантический (семга) </a:t>
                      </a:r>
                    </a:p>
                  </a:txBody>
                  <a:tcPr marL="28363" marR="28363" marT="28363" marB="283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153 </a:t>
                      </a:r>
                    </a:p>
                  </a:txBody>
                  <a:tcPr marL="34713" marR="34713" marT="34713" marB="34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86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Сельдь жирная </a:t>
                      </a:r>
                    </a:p>
                  </a:txBody>
                  <a:tcPr marL="28363" marR="28363" marT="28363" marB="283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8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191 </a:t>
                      </a:r>
                    </a:p>
                  </a:txBody>
                  <a:tcPr marL="34713" marR="34713" marT="34713" marB="34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86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Икра кеты зернистая </a:t>
                      </a:r>
                    </a:p>
                  </a:txBody>
                  <a:tcPr marL="28363" marR="28363" marT="28363" marB="283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8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251 </a:t>
                      </a:r>
                    </a:p>
                  </a:txBody>
                  <a:tcPr marL="34713" marR="34713" marT="34713" marB="34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86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Шпроты в масле (консервы) </a:t>
                      </a:r>
                    </a:p>
                  </a:txBody>
                  <a:tcPr marL="28363" marR="28363" marT="28363" marB="283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363 </a:t>
                      </a:r>
                    </a:p>
                  </a:txBody>
                  <a:tcPr marL="34713" marR="34713" marT="34713" marB="34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86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Печень трески (консервы) </a:t>
                      </a:r>
                    </a:p>
                  </a:txBody>
                  <a:tcPr marL="28363" marR="28363" marT="28363" marB="283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8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613 </a:t>
                      </a:r>
                    </a:p>
                  </a:txBody>
                  <a:tcPr marL="34713" marR="34713" marT="34713" marB="347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5529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3729" y="4519737"/>
            <a:ext cx="1505983" cy="1573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3121372"/>
            <a:ext cx="1810791" cy="1243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23528" y="188640"/>
            <a:ext cx="882047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kumimoji="0" lang="ru-RU" sz="28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Все продукты питания по значимости </a:t>
            </a:r>
            <a:br>
              <a:rPr kumimoji="0" lang="ru-RU" sz="28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r>
              <a:rPr kumimoji="0" lang="ru-RU" sz="28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для организма принято делить на группы. </a:t>
            </a:r>
            <a:br>
              <a:rPr kumimoji="0" lang="ru-RU" sz="28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r>
              <a:rPr kumimoji="0" lang="ru-RU" sz="28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 РФ традиционно </a:t>
            </a:r>
            <a:r>
              <a:rPr lang="ru-RU" sz="2800" dirty="0" smtClean="0">
                <a:solidFill>
                  <a:srgbClr val="0000FF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выделяют 6 групп продуктов.</a:t>
            </a:r>
            <a:endParaRPr kumimoji="0" lang="ru-RU" sz="280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27584" y="1484784"/>
            <a:ext cx="792088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800" dirty="0" smtClean="0">
                <a:solidFill>
                  <a:srgbClr val="017D4E"/>
                </a:solidFill>
              </a:rPr>
              <a:t>молоко и молочные продукты;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800" dirty="0" smtClean="0">
                <a:solidFill>
                  <a:srgbClr val="017D4E"/>
                </a:solidFill>
              </a:rPr>
              <a:t>мясо, птица, рыба, яйца;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800" dirty="0" smtClean="0">
                <a:solidFill>
                  <a:srgbClr val="017D4E"/>
                </a:solidFill>
              </a:rPr>
              <a:t>хлебобулочные, крупяные, макаронные </a:t>
            </a:r>
            <a:br>
              <a:rPr lang="ru-RU" sz="2800" dirty="0" smtClean="0">
                <a:solidFill>
                  <a:srgbClr val="017D4E"/>
                </a:solidFill>
              </a:rPr>
            </a:br>
            <a:r>
              <a:rPr lang="ru-RU" sz="2800" dirty="0" smtClean="0">
                <a:solidFill>
                  <a:srgbClr val="017D4E"/>
                </a:solidFill>
              </a:rPr>
              <a:t>и кондитерские изделия;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800" dirty="0" smtClean="0">
                <a:solidFill>
                  <a:srgbClr val="017D4E"/>
                </a:solidFill>
              </a:rPr>
              <a:t>жиры; 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800" dirty="0" smtClean="0">
                <a:solidFill>
                  <a:srgbClr val="017D4E"/>
                </a:solidFill>
              </a:rPr>
              <a:t>картофель и овощи;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800" dirty="0" smtClean="0">
                <a:solidFill>
                  <a:srgbClr val="017D4E"/>
                </a:solidFill>
              </a:rPr>
              <a:t>фрукты, ягоды, натуральные соки. </a:t>
            </a:r>
            <a:endParaRPr lang="ru-RU" sz="2800" dirty="0">
              <a:solidFill>
                <a:srgbClr val="017D4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7544" y="4293096"/>
            <a:ext cx="84604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 smtClean="0">
                <a:solidFill>
                  <a:srgbClr val="0000FF"/>
                </a:solidFill>
              </a:rPr>
              <a:t>В суточном рационе человека с </a:t>
            </a:r>
            <a:r>
              <a:rPr lang="ru-RU" sz="2800" dirty="0" err="1" smtClean="0">
                <a:solidFill>
                  <a:srgbClr val="0000FF"/>
                </a:solidFill>
              </a:rPr>
              <a:t>энерготратами</a:t>
            </a:r>
            <a:r>
              <a:rPr lang="ru-RU" sz="2800" dirty="0" smtClean="0">
                <a:solidFill>
                  <a:srgbClr val="0000FF"/>
                </a:solidFill>
              </a:rPr>
              <a:t> 2800 ккал животные продукты должны быть представлены 3–5 порциями </a:t>
            </a:r>
            <a:br>
              <a:rPr lang="ru-RU" sz="2800" dirty="0" smtClean="0">
                <a:solidFill>
                  <a:srgbClr val="0000FF"/>
                </a:solidFill>
              </a:rPr>
            </a:br>
            <a:r>
              <a:rPr lang="ru-RU" sz="2800" dirty="0" smtClean="0">
                <a:solidFill>
                  <a:srgbClr val="0000FF"/>
                </a:solidFill>
              </a:rPr>
              <a:t>в общем количестве 750–800 г</a:t>
            </a:r>
            <a:endParaRPr lang="ru-RU" sz="2800" dirty="0">
              <a:solidFill>
                <a:srgbClr val="0000FF"/>
              </a:solidFill>
            </a:endParaRPr>
          </a:p>
        </p:txBody>
      </p:sp>
      <p:pic>
        <p:nvPicPr>
          <p:cNvPr id="20482" name="Picture 2" descr="http://hny.by/wp-content/uploads/2016/11/veprevo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332656"/>
            <a:ext cx="5184576" cy="38884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ChangeArrowheads="1"/>
          </p:cNvSpPr>
          <p:nvPr/>
        </p:nvSpPr>
        <p:spPr bwMode="auto">
          <a:xfrm>
            <a:off x="432048" y="116632"/>
            <a:ext cx="8748464" cy="2217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ru-RU" sz="32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Поставщиками </a:t>
            </a:r>
            <a:r>
              <a:rPr lang="ru-RU" sz="3200" dirty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каких </a:t>
            </a:r>
            <a:r>
              <a:rPr lang="ru-RU" sz="32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незаменимых </a:t>
            </a:r>
            <a:r>
              <a:rPr lang="ru-RU" sz="3200" dirty="0" err="1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нутриентов</a:t>
            </a:r>
            <a:r>
              <a:rPr lang="ru-RU" sz="32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 </a:t>
            </a:r>
            <a:r>
              <a:rPr lang="ru-RU" sz="3200" dirty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являются </a:t>
            </a:r>
            <a:r>
              <a:rPr lang="ru-RU" sz="32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продукты животного происхождения? </a:t>
            </a:r>
            <a:endParaRPr lang="ru-RU" sz="3200" dirty="0">
              <a:solidFill>
                <a:srgbClr val="0000FF"/>
              </a:solidFill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39552" y="2417090"/>
            <a:ext cx="8136904" cy="3244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dirty="0" smtClean="0">
                <a:solidFill>
                  <a:srgbClr val="017D4E"/>
                </a:solidFill>
              </a:rPr>
              <a:t>Продукты животного происхождения являются поставщиками, прежде всего, </a:t>
            </a:r>
            <a:r>
              <a:rPr lang="ru-RU" sz="2800" b="1" dirty="0" smtClean="0">
                <a:solidFill>
                  <a:srgbClr val="017D4E"/>
                </a:solidFill>
              </a:rPr>
              <a:t>полноценных белков</a:t>
            </a:r>
            <a:r>
              <a:rPr lang="ru-RU" sz="2800" dirty="0" smtClean="0">
                <a:solidFill>
                  <a:srgbClr val="017D4E"/>
                </a:solidFill>
              </a:rPr>
              <a:t>. Например, содержание белков в мясе и рыбе составляет 15–20%, в твороге 15–17%, в яйцах – 12%, в молоке 3–4%.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95536" y="1412776"/>
            <a:ext cx="8748464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all" normalizeH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Установление потребности в белках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sz="2800" b="1" cap="all" dirty="0" smtClean="0">
              <a:solidFill>
                <a:srgbClr val="0000FF"/>
              </a:solidFill>
              <a:latin typeface="+mn-lt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sz="2800" b="1" cap="all" dirty="0" smtClean="0">
              <a:solidFill>
                <a:srgbClr val="0000FF"/>
              </a:solidFill>
              <a:latin typeface="+mn-lt"/>
              <a:cs typeface="Arial" pitchFamily="34" charset="0"/>
            </a:endParaRPr>
          </a:p>
          <a:p>
            <a:r>
              <a:rPr lang="ru-RU" sz="2800" b="1" cap="all" dirty="0" smtClean="0">
                <a:solidFill>
                  <a:srgbClr val="0000FF"/>
                </a:solidFill>
                <a:latin typeface="+mn-lt"/>
                <a:ea typeface="Calibri" pitchFamily="34" charset="0"/>
                <a:cs typeface="Times New Roman" pitchFamily="18" charset="0"/>
              </a:rPr>
              <a:t>Определения качества белков</a:t>
            </a:r>
            <a:endParaRPr kumimoji="0" lang="ru-RU" sz="2800" b="1" i="0" u="none" strike="noStrike" cap="all" normalizeH="0" dirty="0" smtClean="0">
              <a:ln>
                <a:noFill/>
              </a:ln>
              <a:solidFill>
                <a:srgbClr val="0000FF"/>
              </a:solidFill>
              <a:effectLst/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95536" y="260648"/>
            <a:ext cx="8748464" cy="60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all" normalizeH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Установление потребности в белках</a:t>
            </a:r>
            <a:endParaRPr kumimoji="0" lang="ru-RU" sz="2400" b="1" i="0" u="none" strike="noStrike" cap="all" normalizeH="0" dirty="0" smtClean="0">
              <a:ln>
                <a:noFill/>
              </a:ln>
              <a:solidFill>
                <a:srgbClr val="0000FF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324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Потребность человека в белках зависит от азотистого баланса и биологической ценности поступающих с питанием белков.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В периоде роста и развития организма, а также при интенсивных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репаративных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 процессах отмечается положительный азотистый баланс. У взрослого здорового человека – 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азотистое равновесие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.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Для его поддержания требуется 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минимальный </a:t>
            </a:r>
            <a:r>
              <a:rPr kumimoji="0" lang="ru-RU" sz="2400" b="1" i="1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надежный уровень</a:t>
            </a:r>
            <a:r>
              <a:rPr kumimoji="0" lang="ru-RU" sz="2400" b="1" i="1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 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поступления белка –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0,6 г 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полноценного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 животного белка на 1 кг массы тела в сутки. </a:t>
            </a:r>
          </a:p>
          <a:p>
            <a:pPr indent="324000" eaLnBrk="0" hangingPunct="0"/>
            <a:r>
              <a:rPr lang="ru-RU" sz="2400" dirty="0" smtClean="0">
                <a:solidFill>
                  <a:srgbClr val="0000FF"/>
                </a:solidFill>
                <a:latin typeface="+mn-lt"/>
              </a:rPr>
              <a:t>Уровень </a:t>
            </a:r>
            <a:r>
              <a:rPr lang="ru-RU" sz="2400" b="1" i="1" dirty="0" smtClean="0">
                <a:solidFill>
                  <a:srgbClr val="0000FF"/>
                </a:solidFill>
                <a:latin typeface="+mn-lt"/>
              </a:rPr>
              <a:t>реальной потребности</a:t>
            </a:r>
            <a:r>
              <a:rPr lang="ru-RU" sz="2400" i="1" dirty="0" smtClean="0">
                <a:solidFill>
                  <a:srgbClr val="0000FF"/>
                </a:solidFill>
                <a:latin typeface="+mn-lt"/>
              </a:rPr>
              <a:t> </a:t>
            </a:r>
            <a:r>
              <a:rPr lang="ru-RU" sz="2400" dirty="0" smtClean="0">
                <a:solidFill>
                  <a:srgbClr val="0000FF"/>
                </a:solidFill>
                <a:latin typeface="+mn-lt"/>
              </a:rPr>
              <a:t>в </a:t>
            </a:r>
            <a:r>
              <a:rPr lang="ru-RU" sz="2400" b="1" dirty="0" smtClean="0">
                <a:solidFill>
                  <a:srgbClr val="0000FF"/>
                </a:solidFill>
                <a:latin typeface="+mn-lt"/>
              </a:rPr>
              <a:t>смешанных</a:t>
            </a:r>
            <a:r>
              <a:rPr lang="ru-RU" sz="2400" dirty="0" smtClean="0">
                <a:solidFill>
                  <a:srgbClr val="0000FF"/>
                </a:solidFill>
                <a:latin typeface="+mn-lt"/>
              </a:rPr>
              <a:t> пищевых белках – это количество белков, обеспечивающих азотистый баланс и дополнительные (в том числе и адаптационные) потребности организма в незаменимых аминокислотах зависит от </a:t>
            </a:r>
            <a:r>
              <a:rPr lang="ru-RU" sz="2400" dirty="0" err="1" smtClean="0">
                <a:solidFill>
                  <a:srgbClr val="0000FF"/>
                </a:solidFill>
                <a:latin typeface="+mn-lt"/>
              </a:rPr>
              <a:t>энерготрат</a:t>
            </a:r>
            <a:r>
              <a:rPr lang="ru-RU" sz="2400" dirty="0" smtClean="0">
                <a:solidFill>
                  <a:srgbClr val="0000FF"/>
                </a:solidFill>
                <a:latin typeface="+mn-lt"/>
              </a:rPr>
              <a:t>, качества белков пищи и условий среды обитания (1,2 г/кг массы). 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544" y="260648"/>
            <a:ext cx="813690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000FF"/>
                </a:solidFill>
              </a:rPr>
              <a:t>Уровень </a:t>
            </a:r>
            <a:r>
              <a:rPr lang="ru-RU" sz="2400" b="1" dirty="0" smtClean="0">
                <a:solidFill>
                  <a:srgbClr val="0000FF"/>
                </a:solidFill>
              </a:rPr>
              <a:t>реальной потребности в белке </a:t>
            </a:r>
            <a:r>
              <a:rPr lang="ru-RU" sz="2400" dirty="0" smtClean="0">
                <a:solidFill>
                  <a:srgbClr val="0000FF"/>
                </a:solidFill>
              </a:rPr>
              <a:t>человека с </a:t>
            </a:r>
            <a:r>
              <a:rPr lang="ru-RU" sz="2400" dirty="0" err="1" smtClean="0">
                <a:solidFill>
                  <a:srgbClr val="0000FF"/>
                </a:solidFill>
              </a:rPr>
              <a:t>энерготратами</a:t>
            </a:r>
            <a:r>
              <a:rPr lang="ru-RU" sz="2400" dirty="0" smtClean="0">
                <a:solidFill>
                  <a:srgbClr val="0000FF"/>
                </a:solidFill>
              </a:rPr>
              <a:t> 2800 ккал составляет 80 г/сутки и должен обеспечиваться:*</a:t>
            </a:r>
          </a:p>
          <a:p>
            <a:pPr>
              <a:buFont typeface="Arial" pitchFamily="34" charset="0"/>
              <a:buChar char="•"/>
            </a:pPr>
            <a:r>
              <a:rPr lang="ru-RU" sz="2400" b="1" dirty="0" smtClean="0">
                <a:solidFill>
                  <a:srgbClr val="0000FF"/>
                </a:solidFill>
              </a:rPr>
              <a:t>ежедневным потреблением:</a:t>
            </a:r>
          </a:p>
          <a:p>
            <a:pPr lvl="1">
              <a:buFont typeface="Arial" pitchFamily="34" charset="0"/>
              <a:buChar char="•"/>
            </a:pPr>
            <a:r>
              <a:rPr lang="ru-RU" sz="2400" dirty="0" smtClean="0">
                <a:solidFill>
                  <a:srgbClr val="0000FF"/>
                </a:solidFill>
              </a:rPr>
              <a:t>500 г молока и жидких молочных продуктов;</a:t>
            </a:r>
          </a:p>
          <a:p>
            <a:pPr lvl="1">
              <a:buFont typeface="Arial" pitchFamily="34" charset="0"/>
              <a:buChar char="•"/>
            </a:pPr>
            <a:r>
              <a:rPr lang="ru-RU" sz="2400" dirty="0" smtClean="0">
                <a:solidFill>
                  <a:srgbClr val="0000FF"/>
                </a:solidFill>
              </a:rPr>
              <a:t>70 г мяса и мясопродуктов (включая птицу, субпродукты, колбасы);</a:t>
            </a:r>
          </a:p>
          <a:p>
            <a:pPr lvl="1">
              <a:buFont typeface="Arial" pitchFamily="34" charset="0"/>
              <a:buChar char="•"/>
            </a:pPr>
            <a:r>
              <a:rPr lang="ru-RU" sz="2400" dirty="0" smtClean="0">
                <a:solidFill>
                  <a:srgbClr val="0000FF"/>
                </a:solidFill>
              </a:rPr>
              <a:t>360 г хлеба и хлебобулочных изделий;</a:t>
            </a:r>
          </a:p>
          <a:p>
            <a:pPr>
              <a:buFont typeface="Arial" pitchFamily="34" charset="0"/>
              <a:buChar char="•"/>
            </a:pPr>
            <a:r>
              <a:rPr lang="ru-RU" sz="2400" b="1" dirty="0" smtClean="0">
                <a:solidFill>
                  <a:srgbClr val="0000FF"/>
                </a:solidFill>
              </a:rPr>
              <a:t>еженедельным потреблением:</a:t>
            </a:r>
          </a:p>
          <a:p>
            <a:pPr lvl="1">
              <a:buFont typeface="Arial" pitchFamily="34" charset="0"/>
              <a:buChar char="•"/>
            </a:pPr>
            <a:r>
              <a:rPr lang="ru-RU" sz="2400" dirty="0" smtClean="0">
                <a:solidFill>
                  <a:srgbClr val="0000FF"/>
                </a:solidFill>
              </a:rPr>
              <a:t>140 г сыра;</a:t>
            </a:r>
          </a:p>
          <a:p>
            <a:pPr lvl="1">
              <a:buFont typeface="Arial" pitchFamily="34" charset="0"/>
              <a:buChar char="•"/>
            </a:pPr>
            <a:r>
              <a:rPr lang="ru-RU" sz="2400" dirty="0" smtClean="0">
                <a:solidFill>
                  <a:srgbClr val="0000FF"/>
                </a:solidFill>
              </a:rPr>
              <a:t>200 г творога;</a:t>
            </a:r>
          </a:p>
          <a:p>
            <a:pPr lvl="1">
              <a:buFont typeface="Arial" pitchFamily="34" charset="0"/>
              <a:buChar char="•"/>
            </a:pPr>
            <a:r>
              <a:rPr lang="ru-RU" sz="2400" dirty="0" smtClean="0">
                <a:solidFill>
                  <a:srgbClr val="0000FF"/>
                </a:solidFill>
              </a:rPr>
              <a:t>350 г рыбы и морепродуктов;</a:t>
            </a:r>
          </a:p>
          <a:p>
            <a:pPr lvl="1">
              <a:buFont typeface="Arial" pitchFamily="34" charset="0"/>
              <a:buChar char="•"/>
            </a:pPr>
            <a:r>
              <a:rPr lang="ru-RU" sz="2400" dirty="0" smtClean="0">
                <a:solidFill>
                  <a:srgbClr val="0000FF"/>
                </a:solidFill>
              </a:rPr>
              <a:t>200 г яиц;</a:t>
            </a:r>
          </a:p>
          <a:p>
            <a:pPr lvl="1">
              <a:buFont typeface="Arial" pitchFamily="34" charset="0"/>
              <a:buChar char="•"/>
            </a:pPr>
            <a:r>
              <a:rPr lang="ru-RU" sz="2400" dirty="0" smtClean="0">
                <a:solidFill>
                  <a:srgbClr val="0000FF"/>
                </a:solidFill>
              </a:rPr>
              <a:t>175 г круп (на сухой вес);</a:t>
            </a:r>
          </a:p>
          <a:p>
            <a:pPr lvl="1">
              <a:buFont typeface="Arial" pitchFamily="34" charset="0"/>
              <a:buChar char="•"/>
            </a:pPr>
            <a:r>
              <a:rPr lang="ru-RU" sz="2400" dirty="0" smtClean="0">
                <a:solidFill>
                  <a:srgbClr val="0000FF"/>
                </a:solidFill>
              </a:rPr>
              <a:t>100 г макаронных изделий (на сухой вес).</a:t>
            </a:r>
            <a:endParaRPr lang="ru-RU" sz="2400" dirty="0">
              <a:solidFill>
                <a:srgbClr val="0000FF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6186790"/>
            <a:ext cx="8892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rgbClr val="017D4E"/>
                </a:solidFill>
              </a:rPr>
              <a:t>*–Гигиена питания: Руководство для врачей/А.А.Королев.–М.: ГЭОТАР–Медиа,2016</a:t>
            </a:r>
            <a:endParaRPr lang="ru-RU" sz="1600" b="1" dirty="0">
              <a:solidFill>
                <a:srgbClr val="017D4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95536" y="548680"/>
            <a:ext cx="8568952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hangingPunct="0"/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Итак, надежный 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уровень потребности </a:t>
            </a: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в белках устанавливается экспериментально на основании исследования азотистого баланса и соотносится со стандартным (эталонным) белком, который усваивается организмом на 100%. </a:t>
            </a:r>
          </a:p>
          <a:p>
            <a:pPr lvl="0" indent="324000" eaLnBrk="0" hangingPunct="0"/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+mn-lt"/>
              <a:ea typeface="Calibri" pitchFamily="34" charset="0"/>
              <a:cs typeface="Arial" pitchFamily="34" charset="0"/>
            </a:endParaRPr>
          </a:p>
          <a:p>
            <a:pPr lvl="0" eaLnBrk="0" hangingPunct="0"/>
            <a:r>
              <a:rPr kumimoji="0" lang="ru-RU" sz="28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При этом,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 э</a:t>
            </a:r>
            <a:r>
              <a:rPr lang="ru-RU" sz="2800" b="1" dirty="0" smtClean="0">
                <a:solidFill>
                  <a:srgbClr val="0000FF"/>
                </a:solidFill>
                <a:latin typeface="+mn-lt"/>
              </a:rPr>
              <a:t>талонный (идеальный) белок </a:t>
            </a:r>
            <a:r>
              <a:rPr lang="ru-RU" sz="2800" dirty="0" smtClean="0">
                <a:solidFill>
                  <a:srgbClr val="0000FF"/>
                </a:solidFill>
                <a:latin typeface="+mn-lt"/>
              </a:rPr>
              <a:t>имеет оптимальный аминокислотный состав и 100% усвояемость. </a:t>
            </a:r>
          </a:p>
          <a:p>
            <a:pPr lvl="0" indent="324000" eaLnBrk="0" hangingPunct="0"/>
            <a:endParaRPr lang="ru-RU" sz="2800" dirty="0" smtClean="0">
              <a:solidFill>
                <a:srgbClr val="0000FF"/>
              </a:solidFill>
              <a:latin typeface="+mn-lt"/>
            </a:endParaRPr>
          </a:p>
          <a:p>
            <a:pPr lvl="0" eaLnBrk="0" hangingPunct="0"/>
            <a:r>
              <a:rPr lang="ru-RU" sz="2800" dirty="0" smtClean="0">
                <a:solidFill>
                  <a:srgbClr val="0000FF"/>
                </a:solidFill>
                <a:latin typeface="+mn-lt"/>
              </a:rPr>
              <a:t>К эталонному белку приближаются белки молока, яиц, рыбы и мяса.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>
            <a:spLocks noChangeArrowheads="1"/>
          </p:cNvSpPr>
          <p:nvPr/>
        </p:nvSpPr>
        <p:spPr bwMode="auto">
          <a:xfrm>
            <a:off x="395536" y="188640"/>
            <a:ext cx="8352928" cy="5847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kumimoji="0" lang="ru-RU" sz="2800" b="1" i="0" u="none" strike="noStrike" cap="all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О</a:t>
            </a:r>
            <a:r>
              <a:rPr lang="ru-RU" sz="2800" b="1" cap="all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пределения качества белков</a:t>
            </a:r>
          </a:p>
          <a:p>
            <a:pPr lvl="0"/>
            <a:endParaRPr kumimoji="0" lang="ru-RU" sz="10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+mn-lt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Для определения качества и биологической ценности белков используют 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химический и биологический методы: </a:t>
            </a:r>
          </a:p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8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rgbClr val="017D4E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Химический метод </a:t>
            </a: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rgbClr val="017D4E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– это метод «аминокислотного скора», отношение содержания каждой незаменимой аминокислоты в исследуемом белке к количеству этой же аминокислоты в стандартном (эталонном) белке. Аминокислота, скор которой минимален, считается лимитирующей биологическую ценность белка.</a:t>
            </a: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rgbClr val="017D4E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 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rgbClr val="017D4E"/>
              </a:solidFill>
              <a:effectLst/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>
            <a:spLocks noChangeArrowheads="1"/>
          </p:cNvSpPr>
          <p:nvPr/>
        </p:nvSpPr>
        <p:spPr bwMode="auto">
          <a:xfrm>
            <a:off x="395536" y="276319"/>
            <a:ext cx="8568952" cy="5816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hangingPunct="0"/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Биологический метод </a:t>
            </a: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– оценка качества белков в эксперименте на </a:t>
            </a:r>
            <a:r>
              <a:rPr lang="ru-RU" sz="2800" dirty="0" smtClean="0">
                <a:solidFill>
                  <a:srgbClr val="0000FF"/>
                </a:solidFill>
                <a:latin typeface="+mn-lt"/>
                <a:ea typeface="Calibri" pitchFamily="34" charset="0"/>
                <a:cs typeface="Times New Roman" pitchFamily="18" charset="0"/>
              </a:rPr>
              <a:t>растущих животных (чаще белых крысах)</a:t>
            </a: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. При этом анализируют </a:t>
            </a:r>
            <a:r>
              <a:rPr kumimoji="0" lang="ru-RU" sz="28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росто-массовые</a:t>
            </a: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800" dirty="0" smtClean="0">
                <a:solidFill>
                  <a:srgbClr val="0000FF"/>
                </a:solidFill>
                <a:latin typeface="+mn-lt"/>
                <a:ea typeface="Calibri" pitchFamily="34" charset="0"/>
                <a:cs typeface="Times New Roman" pitchFamily="18" charset="0"/>
              </a:rPr>
              <a:t>показатели и азотистый </a:t>
            </a: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баланс: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+mn-lt"/>
              <a:cs typeface="Arial" pitchFamily="34" charset="0"/>
            </a:endParaRPr>
          </a:p>
          <a:p>
            <a:pPr eaLnBrk="0" hangingPunct="0">
              <a:buFontTx/>
              <a:buChar char="•"/>
            </a:pPr>
            <a:r>
              <a:rPr lang="ru-RU" sz="2000" i="1" dirty="0" smtClean="0">
                <a:solidFill>
                  <a:srgbClr val="017D4E"/>
                </a:solidFill>
                <a:latin typeface="+mn-lt"/>
              </a:rPr>
              <a:t>чистая утилизация белка (ЧУБ, </a:t>
            </a:r>
            <a:r>
              <a:rPr lang="en-US" sz="2000" i="1" dirty="0" smtClean="0">
                <a:solidFill>
                  <a:srgbClr val="017D4E"/>
                </a:solidFill>
                <a:latin typeface="+mn-lt"/>
              </a:rPr>
              <a:t>NPU</a:t>
            </a:r>
            <a:r>
              <a:rPr lang="ru-RU" sz="2000" i="1" dirty="0" smtClean="0">
                <a:solidFill>
                  <a:srgbClr val="017D4E"/>
                </a:solidFill>
                <a:latin typeface="+mn-lt"/>
              </a:rPr>
              <a:t>)</a:t>
            </a:r>
            <a:r>
              <a:rPr lang="ru-RU" sz="2000" dirty="0" smtClean="0">
                <a:solidFill>
                  <a:srgbClr val="017D4E"/>
                </a:solidFill>
                <a:latin typeface="+mn-lt"/>
              </a:rPr>
              <a:t> – учитывает долю азота, усвоенного организмом, от общего азота, поступившего с пищей.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2000" b="0" i="1" u="none" strike="noStrike" cap="none" normalizeH="0" baseline="0" dirty="0" smtClean="0">
                <a:ln>
                  <a:noFill/>
                </a:ln>
                <a:solidFill>
                  <a:srgbClr val="017D4E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коэффициент чистой эффективности белка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17D4E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– прирост массы тела в граммах на 1 г потребленного белка;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rgbClr val="017D4E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2000" b="0" i="1" u="none" strike="noStrike" cap="none" normalizeH="0" baseline="0" dirty="0" smtClean="0">
                <a:ln>
                  <a:noFill/>
                </a:ln>
                <a:solidFill>
                  <a:srgbClr val="017D4E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показатель биологической ценности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17D4E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– отношение задержанного азота пищи к азоту, абсорбированному из пищеварительной системы;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rgbClr val="017D4E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2000" b="0" i="1" u="none" strike="noStrike" cap="none" normalizeH="0" baseline="0" dirty="0" smtClean="0">
                <a:ln>
                  <a:noFill/>
                </a:ln>
                <a:solidFill>
                  <a:srgbClr val="017D4E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коэффициент чистой истинной утилизации белка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17D4E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отражает задержку в организме потребленного с пищей азота;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rgbClr val="017D4E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2000" b="0" i="1" u="none" strike="noStrike" cap="none" normalizeH="0" baseline="0" dirty="0" smtClean="0">
                <a:ln>
                  <a:noFill/>
                </a:ln>
                <a:solidFill>
                  <a:srgbClr val="017D4E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показатель истинной усвояемости белка</a:t>
            </a:r>
            <a:r>
              <a:rPr kumimoji="0" lang="ru-RU" sz="2000" b="0" i="1" u="none" strike="noStrike" cap="none" normalizeH="0" baseline="0" dirty="0" smtClean="0">
                <a:ln>
                  <a:noFill/>
                </a:ln>
                <a:solidFill>
                  <a:srgbClr val="017D4E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 –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17D4E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количество абсорбированного азота от потребленного с пищей;</a:t>
            </a:r>
          </a:p>
          <a:p>
            <a:pPr lvl="0" eaLnBrk="0" hangingPunct="0">
              <a:buFontTx/>
              <a:buChar char="•"/>
            </a:pPr>
            <a:r>
              <a:rPr lang="ru-RU" sz="2000" i="1" dirty="0" smtClean="0">
                <a:solidFill>
                  <a:srgbClr val="017D4E"/>
                </a:solidFill>
                <a:latin typeface="+mn-lt"/>
                <a:ea typeface="Calibri" pitchFamily="34" charset="0"/>
                <a:cs typeface="Times New Roman" pitchFamily="18" charset="0"/>
              </a:rPr>
              <a:t>коэффициент скорректированного аминокислотного скора на усвояемость (PDCAAS</a:t>
            </a:r>
            <a:r>
              <a:rPr lang="ru-RU" sz="2000" dirty="0" smtClean="0">
                <a:solidFill>
                  <a:srgbClr val="017D4E"/>
                </a:solidFill>
                <a:latin typeface="+mn-lt"/>
                <a:ea typeface="Calibri" pitchFamily="34" charset="0"/>
                <a:cs typeface="Times New Roman" pitchFamily="18" charset="0"/>
              </a:rPr>
              <a:t>) –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17D4E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комбинированный показатель, сочетающий величину аминокислотного скора и усвояемости.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rgbClr val="017D4E"/>
              </a:solidFill>
              <a:effectLst/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5536" y="188640"/>
            <a:ext cx="856895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rgbClr val="0000FF"/>
                </a:solidFill>
              </a:rPr>
              <a:t>В многочисленных экспериментальных исследованиях установлено, что </a:t>
            </a:r>
            <a:r>
              <a:rPr lang="ru-RU" sz="3200" b="1" dirty="0" smtClean="0">
                <a:solidFill>
                  <a:srgbClr val="0000FF"/>
                </a:solidFill>
              </a:rPr>
              <a:t>биологическая ценность животных белков</a:t>
            </a:r>
            <a:r>
              <a:rPr lang="ru-RU" sz="3200" dirty="0" smtClean="0">
                <a:solidFill>
                  <a:srgbClr val="0000FF"/>
                </a:solidFill>
              </a:rPr>
              <a:t> </a:t>
            </a:r>
            <a:r>
              <a:rPr lang="ru-RU" sz="3200" b="1" dirty="0" smtClean="0">
                <a:solidFill>
                  <a:srgbClr val="0000FF"/>
                </a:solidFill>
              </a:rPr>
              <a:t>выше</a:t>
            </a:r>
            <a:r>
              <a:rPr lang="ru-RU" sz="3200" dirty="0" smtClean="0">
                <a:solidFill>
                  <a:srgbClr val="0000FF"/>
                </a:solidFill>
              </a:rPr>
              <a:t> по всем изучаемым индексам, чем у растительных белков. Белки продуктов животного происхождения являются </a:t>
            </a:r>
            <a:r>
              <a:rPr lang="ru-RU" sz="3200" b="1" dirty="0" smtClean="0">
                <a:solidFill>
                  <a:srgbClr val="0000FF"/>
                </a:solidFill>
              </a:rPr>
              <a:t>полноценными</a:t>
            </a:r>
            <a:r>
              <a:rPr lang="ru-RU" sz="3200" dirty="0" smtClean="0">
                <a:solidFill>
                  <a:srgbClr val="0000FF"/>
                </a:solidFill>
              </a:rPr>
              <a:t>. </a:t>
            </a:r>
          </a:p>
          <a:p>
            <a:r>
              <a:rPr lang="ru-RU" sz="3200" dirty="0" smtClean="0">
                <a:solidFill>
                  <a:srgbClr val="0000FF"/>
                </a:solidFill>
              </a:rPr>
              <a:t>Так, усвояемость белков яиц и молока достигает 96%, белков мяса и рыбы – 95%, белков хлеба из муки I и II сорта – 85%, белков овощей – 80%, белков картофеля, бобовых, хлеба из обойной муки – 70%. </a:t>
            </a:r>
            <a:endParaRPr lang="ru-RU" sz="32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ChangeArrowheads="1"/>
          </p:cNvSpPr>
          <p:nvPr/>
        </p:nvSpPr>
        <p:spPr bwMode="auto">
          <a:xfrm>
            <a:off x="395536" y="470277"/>
            <a:ext cx="8352928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Важным показателем качества пищевого белка является его перевариваемость ферментами желудочно-кишечного тракта – показатель соответствия химической структуре протеина и его </a:t>
            </a:r>
            <a:r>
              <a:rPr kumimoji="0" lang="ru-RU" sz="28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конформационной</a:t>
            </a: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 доступности протеолитическим ферментам организма. По скорости переваривания белки можно расположить в следующей последовательности: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• яичные, рыбные и молочные;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• мясные;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• белки зерновых (хлеб и крупы);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• белки бобовых и грибов.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95536" y="260648"/>
            <a:ext cx="8244408" cy="9541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Эти продукты мы с вами будет изучать </a:t>
            </a:r>
            <a:b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на 3 занятиях: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323528" y="1412776"/>
          <a:ext cx="8820472" cy="4778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1736"/>
                <a:gridCol w="2418736"/>
              </a:tblGrid>
              <a:tr h="1349853">
                <a:tc>
                  <a:txBody>
                    <a:bodyPr/>
                    <a:lstStyle/>
                    <a:p>
                      <a:pPr marL="342900" lvl="0" indent="-342900" eaLnBrk="0" hangingPunct="0">
                        <a:buFont typeface="+mj-lt"/>
                        <a:buAutoNum type="arabicPeriod"/>
                      </a:pPr>
                      <a:r>
                        <a:rPr kumimoji="0" lang="ru-RU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молоко и молочные продукты;</a:t>
                      </a:r>
                    </a:p>
                    <a:p>
                      <a:pPr marL="342900" lvl="0" indent="-342900" eaLnBrk="0" hangingPunct="0">
                        <a:buFont typeface="+mj-lt"/>
                        <a:buAutoNum type="arabicPeriod"/>
                      </a:pPr>
                      <a:r>
                        <a:rPr kumimoji="0" lang="ru-RU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мясо, птица, рыба, яйца;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1 занятие</a:t>
                      </a:r>
                      <a:endParaRPr lang="ru-RU" sz="28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noFill/>
                  </a:tcPr>
                </a:tc>
              </a:tr>
              <a:tr h="1944870">
                <a:tc>
                  <a:txBody>
                    <a:bodyPr/>
                    <a:lstStyle/>
                    <a:p>
                      <a:pPr marL="342900" lvl="0" indent="-342900" eaLnBrk="0" hangingPunct="0">
                        <a:buFont typeface="+mj-lt"/>
                        <a:buAutoNum type="arabicPeriod" startAt="3"/>
                      </a:pPr>
                      <a:r>
                        <a:rPr kumimoji="0" lang="ru-RU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хлебобулочные, крупяные, макаронные и кондитерские изделия;</a:t>
                      </a:r>
                    </a:p>
                    <a:p>
                      <a:pPr marL="342900" lvl="0" indent="-342900" eaLnBrk="0" hangingPunct="0">
                        <a:buFont typeface="+mj-lt"/>
                        <a:buAutoNum type="arabicPeriod" startAt="3"/>
                      </a:pPr>
                      <a:r>
                        <a:rPr kumimoji="0" lang="ru-RU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жиры;</a:t>
                      </a:r>
                      <a:endParaRPr lang="ru-RU" sz="2800" dirty="0">
                        <a:solidFill>
                          <a:srgbClr val="017D4E"/>
                        </a:solidFill>
                        <a:latin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2 занятие</a:t>
                      </a:r>
                      <a:endParaRPr lang="ru-RU" sz="28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noFill/>
                  </a:tcPr>
                </a:tc>
              </a:tr>
              <a:tr h="1483376">
                <a:tc>
                  <a:txBody>
                    <a:bodyPr/>
                    <a:lstStyle/>
                    <a:p>
                      <a:pPr marL="342900" lvl="0" indent="-342900" eaLnBrk="0" hangingPunct="0">
                        <a:buFont typeface="+mj-lt"/>
                        <a:buAutoNum type="arabicPeriod" startAt="5"/>
                      </a:pPr>
                      <a:r>
                        <a:rPr kumimoji="0" lang="ru-RU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картофель и овощи;</a:t>
                      </a:r>
                    </a:p>
                    <a:p>
                      <a:pPr marL="342900" lvl="0" indent="-342900" eaLnBrk="0" hangingPunct="0">
                        <a:buFont typeface="+mj-lt"/>
                        <a:buAutoNum type="arabicPeriod" startAt="5"/>
                      </a:pPr>
                      <a:r>
                        <a:rPr kumimoji="0" lang="ru-RU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фрукты, ягоды, натуральные соки.</a:t>
                      </a:r>
                      <a:endParaRPr lang="ru-RU" sz="2800" dirty="0">
                        <a:solidFill>
                          <a:srgbClr val="017D4E"/>
                        </a:solidFill>
                        <a:latin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3 занятие</a:t>
                      </a:r>
                      <a:endParaRPr lang="ru-RU" sz="2800" dirty="0" smtClean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endParaRPr lang="ru-RU" sz="28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95536" y="188640"/>
            <a:ext cx="7848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0000FF"/>
                </a:solidFill>
              </a:rPr>
              <a:t>Белки животного происхождения обладают высокой перевариваемостью и усвояемостью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467544" y="1124744"/>
          <a:ext cx="8280920" cy="5007849"/>
        </p:xfrm>
        <a:graphic>
          <a:graphicData uri="http://schemas.openxmlformats.org/drawingml/2006/table">
            <a:tbl>
              <a:tblPr/>
              <a:tblGrid>
                <a:gridCol w="1656184"/>
                <a:gridCol w="864096"/>
                <a:gridCol w="1080120"/>
                <a:gridCol w="1440160"/>
                <a:gridCol w="1944216"/>
                <a:gridCol w="1296144"/>
              </a:tblGrid>
              <a:tr h="11521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 dirty="0" smtClean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Продукт</a:t>
                      </a:r>
                      <a:endParaRPr lang="ru-RU" sz="2000" b="0" dirty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 dirty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Белки, г</a:t>
                      </a:r>
                      <a:endParaRPr lang="ru-RU" sz="2000" b="0" dirty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 dirty="0" smtClean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ЧУБ</a:t>
                      </a:r>
                      <a:r>
                        <a:rPr lang="ru-RU" sz="2000" b="0" dirty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/>
                      </a:r>
                      <a:br>
                        <a:rPr lang="ru-RU" sz="2000" b="0" dirty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</a:br>
                      <a:r>
                        <a:rPr lang="ru-RU" sz="2000" b="0" dirty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2000" b="0" dirty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NPU</a:t>
                      </a:r>
                      <a:r>
                        <a:rPr lang="ru-RU" sz="2000" b="0" dirty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), %</a:t>
                      </a:r>
                      <a:endParaRPr lang="ru-RU" sz="2000" b="0" dirty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 dirty="0" err="1" smtClean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Перевариваемостъ</a:t>
                      </a:r>
                      <a:r>
                        <a:rPr lang="ru-RU" sz="2000" b="0" dirty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, </a:t>
                      </a:r>
                      <a:r>
                        <a:rPr lang="ru-RU" sz="2000" b="0" i="1" spc="50" dirty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%</a:t>
                      </a:r>
                      <a:endParaRPr lang="ru-RU" sz="2000" b="0" dirty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Биологическая ценность (</a:t>
                      </a:r>
                      <a:r>
                        <a:rPr lang="en-US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BV</a:t>
                      </a: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)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 dirty="0" err="1" smtClean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Коэфф</a:t>
                      </a:r>
                      <a:r>
                        <a:rPr lang="ru-RU" sz="2000" b="0" dirty="0" smtClean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. усвоения </a:t>
                      </a:r>
                      <a:r>
                        <a:rPr lang="ru-RU" sz="2000" b="0" dirty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2000" b="0" dirty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PDCAAS</a:t>
                      </a:r>
                      <a:r>
                        <a:rPr lang="ru-RU" sz="2000" b="0" dirty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)</a:t>
                      </a:r>
                      <a:endParaRPr lang="ru-RU" sz="2000" b="0" dirty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 dirty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Сыворотка</a:t>
                      </a:r>
                      <a:endParaRPr lang="ru-RU" sz="2000" b="0" dirty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 dirty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2,9</a:t>
                      </a:r>
                      <a:endParaRPr lang="ru-RU" sz="2000" b="0" dirty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 dirty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92</a:t>
                      </a:r>
                      <a:endParaRPr lang="ru-RU" sz="2000" b="0" dirty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 dirty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95</a:t>
                      </a:r>
                      <a:endParaRPr lang="ru-RU" sz="2000" b="0" dirty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99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1.0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60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 dirty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Молоко, </a:t>
                      </a:r>
                      <a:r>
                        <a:rPr lang="ru-RU" sz="2000" b="0" dirty="0" smtClean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/>
                      </a:r>
                      <a:br>
                        <a:rPr lang="ru-RU" sz="2000" b="0" dirty="0" smtClean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</a:br>
                      <a:r>
                        <a:rPr lang="ru-RU" sz="2000" b="0" dirty="0" smtClean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кефир</a:t>
                      </a:r>
                      <a:endParaRPr lang="ru-RU" sz="2000" b="0" dirty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2.8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80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 dirty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94</a:t>
                      </a:r>
                      <a:endParaRPr lang="ru-RU" sz="2000" b="0" dirty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 dirty="0" smtClean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88</a:t>
                      </a:r>
                      <a:endParaRPr lang="ru-RU" sz="2000" b="0" dirty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 dirty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1.0</a:t>
                      </a:r>
                      <a:endParaRPr lang="ru-RU" sz="2000" b="0" dirty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46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 dirty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Творог</a:t>
                      </a:r>
                      <a:endParaRPr lang="ru-RU" sz="2000" b="0" dirty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16.7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70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98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84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 dirty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1.0</a:t>
                      </a:r>
                      <a:endParaRPr lang="ru-RU" sz="2000" b="0" dirty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1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 dirty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Сыр</a:t>
                      </a:r>
                      <a:endParaRPr lang="ru-RU" sz="2000" b="0" dirty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25.0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70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98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84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 dirty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1.0</a:t>
                      </a:r>
                      <a:endParaRPr lang="ru-RU" sz="2000" b="0" dirty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1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 dirty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Яйца</a:t>
                      </a:r>
                      <a:endParaRPr lang="ru-RU" sz="2000" b="0" dirty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12.7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 dirty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88</a:t>
                      </a:r>
                      <a:endParaRPr lang="ru-RU" sz="2000" b="0" dirty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97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95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1.0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1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 dirty="0" err="1" smtClean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Яич.порошок</a:t>
                      </a:r>
                      <a:endParaRPr lang="ru-RU" sz="2000" b="0" dirty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 dirty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45.0</a:t>
                      </a:r>
                      <a:endParaRPr lang="ru-RU" sz="2000" b="0" dirty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95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100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100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 dirty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1.0</a:t>
                      </a:r>
                      <a:endParaRPr lang="ru-RU" sz="2000" b="0" dirty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1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 dirty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Говядина</a:t>
                      </a:r>
                      <a:endParaRPr lang="ru-RU" sz="2000" b="0" dirty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18.9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68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95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75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0.92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1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 dirty="0" smtClean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Свинина</a:t>
                      </a:r>
                      <a:endParaRPr lang="ru-RU" sz="2000" b="0" dirty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16.4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68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98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74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0.63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1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 dirty="0" smtClean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Горбуша</a:t>
                      </a:r>
                      <a:endParaRPr lang="ru-RU" sz="2000" b="0" dirty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21.0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80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95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76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0.90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1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 dirty="0" smtClean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Кура</a:t>
                      </a:r>
                      <a:endParaRPr lang="ru-RU" sz="2000" b="0" dirty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20.8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70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99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79</a:t>
                      </a:r>
                      <a:endParaRPr lang="ru-RU" sz="2000" b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0" dirty="0">
                          <a:solidFill>
                            <a:srgbClr val="017D4E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0.92</a:t>
                      </a:r>
                      <a:endParaRPr lang="ru-RU" sz="2000" b="0" dirty="0">
                        <a:solidFill>
                          <a:srgbClr val="017D4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25400" marR="254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5536" y="260648"/>
            <a:ext cx="87484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solidFill>
                  <a:srgbClr val="0000FF"/>
                </a:solidFill>
              </a:rPr>
              <a:t>Итак,</a:t>
            </a:r>
          </a:p>
          <a:p>
            <a:r>
              <a:rPr lang="ru-RU" sz="3600" dirty="0" smtClean="0">
                <a:solidFill>
                  <a:srgbClr val="0000FF"/>
                </a:solidFill>
              </a:rPr>
              <a:t>подавляющее большинство белков животного происхождения – это </a:t>
            </a:r>
            <a:r>
              <a:rPr lang="ru-RU" sz="3600" b="1" dirty="0" smtClean="0">
                <a:solidFill>
                  <a:srgbClr val="0000FF"/>
                </a:solidFill>
              </a:rPr>
              <a:t>полноценные белки</a:t>
            </a:r>
            <a:r>
              <a:rPr lang="ru-RU" sz="3600" dirty="0" smtClean="0">
                <a:solidFill>
                  <a:srgbClr val="0000FF"/>
                </a:solidFill>
              </a:rPr>
              <a:t>. </a:t>
            </a:r>
          </a:p>
          <a:p>
            <a:endParaRPr lang="ru-RU" sz="3600" dirty="0" smtClean="0">
              <a:solidFill>
                <a:srgbClr val="0000FF"/>
              </a:solidFill>
            </a:endParaRPr>
          </a:p>
          <a:p>
            <a:r>
              <a:rPr lang="ru-RU" sz="3600" dirty="0" smtClean="0">
                <a:solidFill>
                  <a:srgbClr val="017D4E"/>
                </a:solidFill>
              </a:rPr>
              <a:t>Признаками полноценности белков являются:</a:t>
            </a:r>
          </a:p>
          <a:p>
            <a:pPr lvl="1">
              <a:buFont typeface="Arial" pitchFamily="34" charset="0"/>
              <a:buChar char="•"/>
            </a:pPr>
            <a:r>
              <a:rPr lang="ru-RU" sz="3600" dirty="0" smtClean="0">
                <a:solidFill>
                  <a:srgbClr val="017D4E"/>
                </a:solidFill>
              </a:rPr>
              <a:t>аминокислотный состав</a:t>
            </a:r>
          </a:p>
          <a:p>
            <a:pPr lvl="1">
              <a:buFont typeface="Arial" pitchFamily="34" charset="0"/>
              <a:buChar char="•"/>
            </a:pPr>
            <a:r>
              <a:rPr lang="ru-RU" sz="3600" dirty="0" smtClean="0">
                <a:solidFill>
                  <a:srgbClr val="017D4E"/>
                </a:solidFill>
              </a:rPr>
              <a:t>усвояемость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5536" y="260648"/>
            <a:ext cx="83529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rgbClr val="0000FF"/>
                </a:solidFill>
              </a:rPr>
              <a:t>Физиологическая потребность в белках для взрослого населения - </a:t>
            </a:r>
            <a:r>
              <a:rPr lang="ru-RU" sz="2000" b="1" dirty="0" smtClean="0">
                <a:solidFill>
                  <a:srgbClr val="0000FF"/>
                </a:solidFill>
              </a:rPr>
              <a:t>от 65 до 117 г/сутки</a:t>
            </a:r>
            <a:r>
              <a:rPr lang="ru-RU" sz="2000" dirty="0" smtClean="0">
                <a:solidFill>
                  <a:srgbClr val="0000FF"/>
                </a:solidFill>
              </a:rPr>
              <a:t> для мужчин, и от </a:t>
            </a:r>
            <a:r>
              <a:rPr lang="ru-RU" sz="2000" b="1" dirty="0" smtClean="0">
                <a:solidFill>
                  <a:srgbClr val="0000FF"/>
                </a:solidFill>
              </a:rPr>
              <a:t>58 до 87 г/сутки</a:t>
            </a:r>
            <a:r>
              <a:rPr lang="ru-RU" sz="2000" dirty="0" smtClean="0">
                <a:solidFill>
                  <a:srgbClr val="0000FF"/>
                </a:solidFill>
              </a:rPr>
              <a:t> для женщин.</a:t>
            </a:r>
          </a:p>
          <a:p>
            <a:r>
              <a:rPr lang="ru-RU" sz="2000" dirty="0" smtClean="0">
                <a:solidFill>
                  <a:srgbClr val="0000FF"/>
                </a:solidFill>
              </a:rPr>
              <a:t>Рекомендуемая в суточном рационе</a:t>
            </a:r>
            <a:r>
              <a:rPr lang="ru-RU" sz="2000" b="1" dirty="0" smtClean="0">
                <a:solidFill>
                  <a:srgbClr val="0000FF"/>
                </a:solidFill>
              </a:rPr>
              <a:t> </a:t>
            </a:r>
            <a:r>
              <a:rPr lang="ru-RU" sz="2000" dirty="0" smtClean="0">
                <a:solidFill>
                  <a:srgbClr val="0000FF"/>
                </a:solidFill>
              </a:rPr>
              <a:t>доля белков животного происхождения от общего количества белков – </a:t>
            </a:r>
            <a:r>
              <a:rPr lang="ru-RU" sz="2000" b="1" dirty="0" smtClean="0">
                <a:solidFill>
                  <a:srgbClr val="0000FF"/>
                </a:solidFill>
              </a:rPr>
              <a:t>50%</a:t>
            </a:r>
            <a:r>
              <a:rPr lang="ru-RU" sz="2000" dirty="0" smtClean="0">
                <a:solidFill>
                  <a:srgbClr val="0000FF"/>
                </a:solidFill>
              </a:rPr>
              <a:t> (для взрослых).</a:t>
            </a:r>
            <a:endParaRPr lang="ru-RU" sz="2000" dirty="0">
              <a:solidFill>
                <a:srgbClr val="0000FF"/>
              </a:solidFill>
            </a:endParaRPr>
          </a:p>
        </p:txBody>
      </p:sp>
      <p:sp>
        <p:nvSpPr>
          <p:cNvPr id="5" name="Прямоугольник 8"/>
          <p:cNvSpPr>
            <a:spLocks noChangeArrowheads="1"/>
          </p:cNvSpPr>
          <p:nvPr/>
        </p:nvSpPr>
        <p:spPr bwMode="auto">
          <a:xfrm>
            <a:off x="468313" y="1628800"/>
            <a:ext cx="82073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tabLst>
                <a:tab pos="119063" algn="l"/>
                <a:tab pos="949325" algn="l"/>
              </a:tabLst>
            </a:pPr>
            <a:r>
              <a:rPr lang="ru-RU" b="1" dirty="0">
                <a:solidFill>
                  <a:srgbClr val="017D4E"/>
                </a:solidFill>
                <a:cs typeface="Times New Roman" pitchFamily="18" charset="0"/>
              </a:rPr>
              <a:t>Нормы </a:t>
            </a:r>
            <a:r>
              <a:rPr lang="ru-RU" b="1" dirty="0" smtClean="0">
                <a:solidFill>
                  <a:srgbClr val="017D4E"/>
                </a:solidFill>
                <a:cs typeface="Times New Roman" pitchFamily="18" charset="0"/>
              </a:rPr>
              <a:t>физиологической потребности </a:t>
            </a:r>
            <a:r>
              <a:rPr lang="ru-RU" b="1" dirty="0">
                <a:solidFill>
                  <a:srgbClr val="017D4E"/>
                </a:solidFill>
                <a:cs typeface="Times New Roman" pitchFamily="18" charset="0"/>
              </a:rPr>
              <a:t>в </a:t>
            </a:r>
            <a:r>
              <a:rPr lang="ru-RU" b="1" dirty="0" smtClean="0">
                <a:solidFill>
                  <a:srgbClr val="017D4E"/>
                </a:solidFill>
                <a:cs typeface="Times New Roman" pitchFamily="18" charset="0"/>
              </a:rPr>
              <a:t>белках для </a:t>
            </a:r>
            <a:r>
              <a:rPr lang="ru-RU" b="1" dirty="0">
                <a:solidFill>
                  <a:srgbClr val="017D4E"/>
                </a:solidFill>
                <a:cs typeface="Times New Roman" pitchFamily="18" charset="0"/>
              </a:rPr>
              <a:t>различных групп населения  </a:t>
            </a:r>
            <a:r>
              <a:rPr lang="ru-RU" i="1" dirty="0">
                <a:solidFill>
                  <a:srgbClr val="017D4E"/>
                </a:solidFill>
                <a:cs typeface="Times New Roman" pitchFamily="18" charset="0"/>
              </a:rPr>
              <a:t>(МР 2.3.1.2432-08)</a:t>
            </a:r>
            <a:r>
              <a:rPr lang="ru-RU" dirty="0">
                <a:solidFill>
                  <a:srgbClr val="017D4E"/>
                </a:solidFill>
              </a:rPr>
              <a:t> 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323850" y="2420963"/>
          <a:ext cx="8496300" cy="2918143"/>
        </p:xfrm>
        <a:graphic>
          <a:graphicData uri="http://schemas.openxmlformats.org/drawingml/2006/table">
            <a:tbl>
              <a:tblPr/>
              <a:tblGrid>
                <a:gridCol w="1008063"/>
                <a:gridCol w="576262"/>
                <a:gridCol w="504825"/>
                <a:gridCol w="423863"/>
                <a:gridCol w="423862"/>
                <a:gridCol w="425450"/>
                <a:gridCol w="423863"/>
                <a:gridCol w="423862"/>
                <a:gridCol w="423863"/>
                <a:gridCol w="423862"/>
                <a:gridCol w="423863"/>
                <a:gridCol w="425450"/>
                <a:gridCol w="511175"/>
                <a:gridCol w="511175"/>
                <a:gridCol w="490537"/>
                <a:gridCol w="490538"/>
                <a:gridCol w="585787"/>
              </a:tblGrid>
              <a:tr h="215900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Показатели,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( в сутки)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Группа физической активности, (коэффициент физической активности)</a:t>
                      </a:r>
                    </a:p>
                  </a:txBody>
                  <a:tcPr marL="44650" marR="446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старше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60 лет</a:t>
                      </a:r>
                    </a:p>
                  </a:txBody>
                  <a:tcPr marL="44650" marR="446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I</a:t>
                      </a: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(1,4)</a:t>
                      </a:r>
                    </a:p>
                  </a:txBody>
                  <a:tcPr marL="44650" marR="446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II</a:t>
                      </a: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(1,6)</a:t>
                      </a:r>
                    </a:p>
                  </a:txBody>
                  <a:tcPr marL="44650" marR="446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III</a:t>
                      </a: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(1,9)</a:t>
                      </a:r>
                    </a:p>
                  </a:txBody>
                  <a:tcPr marL="44650" marR="446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IV</a:t>
                      </a: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(2,2)</a:t>
                      </a:r>
                    </a:p>
                  </a:txBody>
                  <a:tcPr marL="44650" marR="446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V</a:t>
                      </a: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(2,5)</a:t>
                      </a:r>
                    </a:p>
                  </a:txBody>
                  <a:tcPr marL="44650" marR="446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159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1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Возрастные группы</a:t>
                      </a: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44650" marR="446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6036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18-29</a:t>
                      </a:r>
                    </a:p>
                  </a:txBody>
                  <a:tcPr marL="44650" marR="446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30-39</a:t>
                      </a:r>
                    </a:p>
                  </a:txBody>
                  <a:tcPr marL="44650" marR="446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40-59</a:t>
                      </a:r>
                    </a:p>
                  </a:txBody>
                  <a:tcPr marL="44650" marR="446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18-29</a:t>
                      </a:r>
                    </a:p>
                  </a:txBody>
                  <a:tcPr marL="44650" marR="446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30-39</a:t>
                      </a:r>
                    </a:p>
                  </a:txBody>
                  <a:tcPr marL="44650" marR="446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40-59</a:t>
                      </a:r>
                    </a:p>
                  </a:txBody>
                  <a:tcPr marL="44650" marR="446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18-29</a:t>
                      </a:r>
                    </a:p>
                  </a:txBody>
                  <a:tcPr marL="44650" marR="446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30-39</a:t>
                      </a:r>
                    </a:p>
                  </a:txBody>
                  <a:tcPr marL="44650" marR="446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40-59</a:t>
                      </a:r>
                    </a:p>
                  </a:txBody>
                  <a:tcPr marL="44650" marR="446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18-29</a:t>
                      </a:r>
                    </a:p>
                  </a:txBody>
                  <a:tcPr marL="44650" marR="446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30-39</a:t>
                      </a:r>
                    </a:p>
                  </a:txBody>
                  <a:tcPr marL="44650" marR="446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40-59</a:t>
                      </a:r>
                    </a:p>
                  </a:txBody>
                  <a:tcPr marL="44650" marR="446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18-29</a:t>
                      </a:r>
                    </a:p>
                  </a:txBody>
                  <a:tcPr marL="44650" marR="446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30-39</a:t>
                      </a:r>
                    </a:p>
                  </a:txBody>
                  <a:tcPr marL="44650" marR="446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40-59</a:t>
                      </a:r>
                    </a:p>
                  </a:txBody>
                  <a:tcPr marL="44650" marR="446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7303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Белки, г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44650" marR="446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Мужчины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Белок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72</a:t>
                      </a:r>
                      <a:endParaRPr lang="ru-RU" sz="1200" dirty="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68</a:t>
                      </a:r>
                      <a:endParaRPr lang="ru-RU" sz="120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65</a:t>
                      </a:r>
                      <a:endParaRPr lang="ru-RU" sz="120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80</a:t>
                      </a:r>
                      <a:endParaRPr lang="ru-RU" sz="120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77</a:t>
                      </a:r>
                      <a:endParaRPr lang="ru-RU" sz="120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72</a:t>
                      </a:r>
                      <a:endParaRPr lang="ru-RU" sz="120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94</a:t>
                      </a:r>
                      <a:endParaRPr lang="ru-RU" sz="120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89</a:t>
                      </a:r>
                      <a:endParaRPr lang="ru-RU" sz="120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84</a:t>
                      </a:r>
                      <a:endParaRPr lang="ru-RU" sz="120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108</a:t>
                      </a:r>
                      <a:endParaRPr lang="ru-RU" sz="120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102</a:t>
                      </a:r>
                      <a:endParaRPr lang="ru-RU" sz="120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96</a:t>
                      </a:r>
                      <a:endParaRPr lang="ru-RU" sz="120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117</a:t>
                      </a:r>
                      <a:endParaRPr lang="ru-RU" sz="120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111</a:t>
                      </a:r>
                      <a:endParaRPr lang="ru-RU" sz="120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104</a:t>
                      </a:r>
                      <a:endParaRPr lang="ru-RU" sz="120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68</a:t>
                      </a:r>
                      <a:endParaRPr lang="ru-RU" sz="1200" dirty="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sz="1200" kern="1200" dirty="0" smtClean="0">
                          <a:solidFill>
                            <a:srgbClr val="017D4E"/>
                          </a:solidFill>
                          <a:latin typeface="+mn-lt"/>
                          <a:ea typeface="+mn-ea"/>
                          <a:cs typeface="+mn-cs"/>
                        </a:rPr>
                        <a:t>в т.ч. животный, г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32,5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40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38,5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47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44,5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42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54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51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48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58,5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55,5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52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Женщины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Белок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61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59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58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66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65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63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76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74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72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87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84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82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44650" marR="4465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44650" marR="4465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44650" marR="4465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61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sz="1200" kern="1200" dirty="0" smtClean="0">
                          <a:solidFill>
                            <a:srgbClr val="017D4E"/>
                          </a:solidFill>
                          <a:latin typeface="+mn-lt"/>
                          <a:ea typeface="+mn-ea"/>
                          <a:cs typeface="+mn-cs"/>
                        </a:rPr>
                        <a:t>в т.ч. животный, г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30,5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29,5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32,5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31,5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43,5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42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41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30,5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323528" y="5518973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 smtClean="0">
                <a:solidFill>
                  <a:srgbClr val="FF0000"/>
                </a:solidFill>
                <a:ea typeface="Calibri"/>
                <a:cs typeface="Times New Roman"/>
              </a:rPr>
              <a:t>СП студента – 61 </a:t>
            </a:r>
            <a:r>
              <a:rPr lang="en-US" sz="3600" dirty="0" smtClean="0">
                <a:solidFill>
                  <a:srgbClr val="FF0000"/>
                </a:solidFill>
                <a:ea typeface="Calibri"/>
                <a:cs typeface="Times New Roman"/>
              </a:rPr>
              <a:t>~</a:t>
            </a:r>
            <a:r>
              <a:rPr lang="ru-RU" sz="3600" dirty="0" smtClean="0">
                <a:solidFill>
                  <a:srgbClr val="FF0000"/>
                </a:solidFill>
                <a:ea typeface="Calibri"/>
                <a:cs typeface="Times New Roman"/>
              </a:rPr>
              <a:t> 80</a:t>
            </a:r>
            <a:r>
              <a:rPr lang="en-US" sz="3600" dirty="0" smtClean="0">
                <a:solidFill>
                  <a:srgbClr val="FF0000"/>
                </a:solidFill>
                <a:ea typeface="Calibri"/>
                <a:cs typeface="Times New Roman"/>
              </a:rPr>
              <a:t> </a:t>
            </a:r>
            <a:r>
              <a:rPr lang="ru-RU" sz="3600" dirty="0" smtClean="0">
                <a:solidFill>
                  <a:srgbClr val="FF0000"/>
                </a:solidFill>
                <a:ea typeface="Calibri"/>
                <a:cs typeface="Times New Roman"/>
              </a:rPr>
              <a:t>г/</a:t>
            </a:r>
            <a:r>
              <a:rPr lang="ru-RU" sz="3600" dirty="0" err="1" smtClean="0">
                <a:solidFill>
                  <a:srgbClr val="FF0000"/>
                </a:solidFill>
                <a:ea typeface="Calibri"/>
                <a:cs typeface="Times New Roman"/>
              </a:rPr>
              <a:t>сут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>
            <a:spLocks noChangeArrowheads="1"/>
          </p:cNvSpPr>
          <p:nvPr/>
        </p:nvSpPr>
        <p:spPr bwMode="auto">
          <a:xfrm>
            <a:off x="357188" y="4581128"/>
            <a:ext cx="842962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400" i="1" dirty="0" smtClean="0">
                <a:solidFill>
                  <a:srgbClr val="017D4E"/>
                </a:solidFill>
              </a:rPr>
              <a:t>В </a:t>
            </a:r>
            <a:r>
              <a:rPr lang="ru-RU" sz="2400" i="1" dirty="0">
                <a:solidFill>
                  <a:srgbClr val="017D4E"/>
                </a:solidFill>
              </a:rPr>
              <a:t>альбуминовом молоке лучше сбалансированы аминокислоты, больше сахара и при скисании в нем образуются мелкие нежные хлопья; оно больше приближено к женскому молоку.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411413" y="548680"/>
            <a:ext cx="432117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4000" b="1" cap="all" dirty="0">
                <a:solidFill>
                  <a:srgbClr val="0000FF"/>
                </a:solidFill>
              </a:rPr>
              <a:t>Молоко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H="1">
            <a:off x="2411413" y="1365727"/>
            <a:ext cx="2160587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>
              <a:solidFill>
                <a:srgbClr val="0000FF"/>
              </a:solidFill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4572000" y="1365727"/>
            <a:ext cx="2160588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>
              <a:solidFill>
                <a:srgbClr val="0000FF"/>
              </a:solidFill>
            </a:endParaRP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/>
        </p:nvGraphicFramePr>
        <p:xfrm>
          <a:off x="395536" y="2378576"/>
          <a:ext cx="835292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464"/>
                <a:gridCol w="41764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i="1" dirty="0" smtClean="0">
                          <a:solidFill>
                            <a:srgbClr val="0000FF"/>
                          </a:solidFill>
                        </a:rPr>
                        <a:t>казеиновое</a:t>
                      </a:r>
                      <a:r>
                        <a:rPr lang="ru-RU" sz="240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ru-RU" sz="2400" dirty="0" smtClean="0">
                          <a:solidFill>
                            <a:srgbClr val="0000FF"/>
                          </a:solidFill>
                        </a:rPr>
                        <a:t>(75% казеина и более)</a:t>
                      </a:r>
                    </a:p>
                    <a:p>
                      <a:pPr algn="ctr"/>
                      <a:endParaRPr lang="ru-RU" sz="2400" dirty="0" smtClean="0">
                        <a:solidFill>
                          <a:srgbClr val="0000FF"/>
                        </a:solidFill>
                      </a:endParaRPr>
                    </a:p>
                    <a:p>
                      <a:pPr algn="ctr"/>
                      <a:r>
                        <a:rPr lang="ru-RU" sz="2400" dirty="0" smtClean="0">
                          <a:solidFill>
                            <a:srgbClr val="0000FF"/>
                          </a:solidFill>
                        </a:rPr>
                        <a:t>коровье и козье молоко</a:t>
                      </a:r>
                      <a:endParaRPr lang="ru-RU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i="1" dirty="0" smtClean="0">
                          <a:solidFill>
                            <a:srgbClr val="0000FF"/>
                          </a:solidFill>
                        </a:rPr>
                        <a:t>альбуминовое </a:t>
                      </a:r>
                      <a:r>
                        <a:rPr lang="ru-RU" sz="240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ru-RU" sz="2400" dirty="0" smtClean="0">
                          <a:solidFill>
                            <a:srgbClr val="0000FF"/>
                          </a:solidFill>
                        </a:rPr>
                        <a:t>(50% казеина и менее)</a:t>
                      </a:r>
                    </a:p>
                    <a:p>
                      <a:pPr algn="ctr"/>
                      <a:endParaRPr lang="ru-RU" sz="2400" dirty="0" smtClean="0">
                        <a:solidFill>
                          <a:srgbClr val="0000FF"/>
                        </a:solidFill>
                      </a:endParaRPr>
                    </a:p>
                    <a:p>
                      <a:pPr algn="ctr"/>
                      <a:r>
                        <a:rPr lang="ru-RU" sz="2400" dirty="0" smtClean="0">
                          <a:solidFill>
                            <a:srgbClr val="0000FF"/>
                          </a:solidFill>
                        </a:rPr>
                        <a:t>кобылье и ослиное</a:t>
                      </a:r>
                      <a:endParaRPr lang="ru-RU" sz="2400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Простокваша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6422" y="2745757"/>
            <a:ext cx="1714500" cy="1143001"/>
          </a:xfrm>
          <a:prstGeom prst="rect">
            <a:avLst/>
          </a:prstGeom>
          <a:noFill/>
        </p:spPr>
      </p:pic>
      <p:pic>
        <p:nvPicPr>
          <p:cNvPr id="1042" name="Picture 18" descr="Творог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422" y="3883292"/>
            <a:ext cx="1714500" cy="1143001"/>
          </a:xfrm>
          <a:prstGeom prst="rect">
            <a:avLst/>
          </a:prstGeom>
          <a:noFill/>
        </p:spPr>
      </p:pic>
      <p:pic>
        <p:nvPicPr>
          <p:cNvPr id="1044" name="Picture 20" descr="Сыр пошехонский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6422" y="5035420"/>
            <a:ext cx="1714500" cy="1143001"/>
          </a:xfrm>
          <a:prstGeom prst="rect">
            <a:avLst/>
          </a:prstGeom>
          <a:noFill/>
        </p:spPr>
      </p:pic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6422" y="260648"/>
            <a:ext cx="1708950" cy="1367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1556792"/>
            <a:ext cx="1728192" cy="1300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Прямоугольник 8"/>
          <p:cNvSpPr>
            <a:spLocks noChangeArrowheads="1"/>
          </p:cNvSpPr>
          <p:nvPr/>
        </p:nvSpPr>
        <p:spPr bwMode="auto">
          <a:xfrm>
            <a:off x="2339752" y="221739"/>
            <a:ext cx="673224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119063" algn="l"/>
                <a:tab pos="949325" algn="l"/>
              </a:tabLst>
            </a:pP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Содержание белков в молоке </a:t>
            </a:r>
            <a:b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</a:b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и молочных продуктах (в 100 г продукта)</a:t>
            </a:r>
            <a:endParaRPr lang="ru-RU" sz="2400" dirty="0">
              <a:solidFill>
                <a:srgbClr val="0000FF"/>
              </a:solidFill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2483769" y="1052736"/>
          <a:ext cx="6264695" cy="4896540"/>
        </p:xfrm>
        <a:graphic>
          <a:graphicData uri="http://schemas.openxmlformats.org/drawingml/2006/table">
            <a:tbl>
              <a:tblPr/>
              <a:tblGrid>
                <a:gridCol w="5328591"/>
                <a:gridCol w="936104"/>
              </a:tblGrid>
              <a:tr h="54406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Сметана 30%</a:t>
                      </a:r>
                      <a:endParaRPr lang="ru-RU" sz="20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2.3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4406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Сметана 15%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2.6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4406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Сливки пастеризованные 10%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2.7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4406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Молоко коровье пастеризованное 3,2%</a:t>
                      </a:r>
                      <a:endParaRPr lang="ru-RU" sz="20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2,8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4406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Кефир жирный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2,8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4406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Простокваша обыкновенная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2,8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4406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Кефир нежирный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4406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Ряженка 6%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4406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Молоко сгущенное с сахаром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7,2</a:t>
                      </a:r>
                      <a:endParaRPr lang="ru-RU" sz="20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Простокваша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6422" y="2745757"/>
            <a:ext cx="1714500" cy="1143001"/>
          </a:xfrm>
          <a:prstGeom prst="rect">
            <a:avLst/>
          </a:prstGeom>
          <a:noFill/>
        </p:spPr>
      </p:pic>
      <p:pic>
        <p:nvPicPr>
          <p:cNvPr id="1042" name="Picture 18" descr="Творог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422" y="3883292"/>
            <a:ext cx="1714500" cy="1143001"/>
          </a:xfrm>
          <a:prstGeom prst="rect">
            <a:avLst/>
          </a:prstGeom>
          <a:noFill/>
        </p:spPr>
      </p:pic>
      <p:pic>
        <p:nvPicPr>
          <p:cNvPr id="1044" name="Picture 20" descr="Сыр пошехонский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6422" y="5035420"/>
            <a:ext cx="1714500" cy="1143001"/>
          </a:xfrm>
          <a:prstGeom prst="rect">
            <a:avLst/>
          </a:prstGeom>
          <a:noFill/>
        </p:spPr>
      </p:pic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6422" y="260648"/>
            <a:ext cx="1708950" cy="1367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1556792"/>
            <a:ext cx="1728192" cy="1300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Прямоугольник 8"/>
          <p:cNvSpPr>
            <a:spLocks noChangeArrowheads="1"/>
          </p:cNvSpPr>
          <p:nvPr/>
        </p:nvSpPr>
        <p:spPr bwMode="auto">
          <a:xfrm>
            <a:off x="2339752" y="221739"/>
            <a:ext cx="673224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119063" algn="l"/>
                <a:tab pos="949325" algn="l"/>
              </a:tabLst>
            </a:pP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Содержание белков в молоке </a:t>
            </a:r>
            <a:b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</a:b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и молочных продуктах (в 100 г продукта)</a:t>
            </a:r>
            <a:endParaRPr lang="ru-RU" sz="2400" dirty="0">
              <a:solidFill>
                <a:srgbClr val="0000FF"/>
              </a:solidFill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/>
        </p:nvGraphicFramePr>
        <p:xfrm>
          <a:off x="2627784" y="980728"/>
          <a:ext cx="6264696" cy="5340794"/>
        </p:xfrm>
        <a:graphic>
          <a:graphicData uri="http://schemas.openxmlformats.org/drawingml/2006/table">
            <a:tbl>
              <a:tblPr/>
              <a:tblGrid>
                <a:gridCol w="4213573"/>
                <a:gridCol w="2051123"/>
              </a:tblGrid>
              <a:tr h="5680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Масло сливочное несоленое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0,5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680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Творог жирный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14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680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Творог нежирный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18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680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Сырники из нежирного творога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18.6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680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Сыр Адыгейский 19.8%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19.8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680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Сыр бри 28%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20.8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680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Сыр Гауда 27%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24.9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680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Сыр, Голландский, брусковый, твердый, 26.6%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26.3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680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Сыр пармезан твердый 26%</a:t>
                      </a:r>
                      <a:endParaRPr lang="ru-RU" sz="20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35.8</a:t>
                      </a:r>
                      <a:endParaRPr lang="ru-RU" sz="20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95536" y="188640"/>
            <a:ext cx="8208912" cy="5829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dirty="0" smtClean="0">
                <a:solidFill>
                  <a:srgbClr val="0000FF"/>
                </a:solidFill>
              </a:rPr>
              <a:t>В состав молочных белков входят казеин (около 82% всех белков), </a:t>
            </a:r>
            <a:r>
              <a:rPr lang="ru-RU" sz="2800" dirty="0" err="1" smtClean="0">
                <a:solidFill>
                  <a:srgbClr val="0000FF"/>
                </a:solidFill>
              </a:rPr>
              <a:t>лактоальбумин</a:t>
            </a:r>
            <a:r>
              <a:rPr lang="ru-RU" sz="2800" dirty="0" smtClean="0">
                <a:solidFill>
                  <a:srgbClr val="0000FF"/>
                </a:solidFill>
              </a:rPr>
              <a:t> (12%) и </a:t>
            </a:r>
            <a:r>
              <a:rPr lang="ru-RU" sz="2800" dirty="0" err="1" smtClean="0">
                <a:solidFill>
                  <a:srgbClr val="0000FF"/>
                </a:solidFill>
              </a:rPr>
              <a:t>лактоглобулин</a:t>
            </a:r>
            <a:r>
              <a:rPr lang="ru-RU" sz="2800" dirty="0" smtClean="0">
                <a:solidFill>
                  <a:srgbClr val="0000FF"/>
                </a:solidFill>
              </a:rPr>
              <a:t> (6%). Казеин – основной белок молока – это </a:t>
            </a:r>
            <a:r>
              <a:rPr lang="ru-RU" sz="2800" dirty="0" err="1" smtClean="0">
                <a:solidFill>
                  <a:srgbClr val="0000FF"/>
                </a:solidFill>
              </a:rPr>
              <a:t>фосфопротеин</a:t>
            </a:r>
            <a:r>
              <a:rPr lang="ru-RU" sz="2800" dirty="0" smtClean="0">
                <a:solidFill>
                  <a:srgbClr val="0000FF"/>
                </a:solidFill>
              </a:rPr>
              <a:t>, в структуре которого фосфорная кислота образует сложный эфир с </a:t>
            </a:r>
            <a:r>
              <a:rPr lang="ru-RU" sz="2800" dirty="0" err="1" smtClean="0">
                <a:solidFill>
                  <a:srgbClr val="0000FF"/>
                </a:solidFill>
              </a:rPr>
              <a:t>оксиаминокислотами</a:t>
            </a:r>
            <a:r>
              <a:rPr lang="ru-RU" sz="2800" dirty="0" smtClean="0">
                <a:solidFill>
                  <a:srgbClr val="0000FF"/>
                </a:solidFill>
              </a:rPr>
              <a:t> (</a:t>
            </a:r>
            <a:r>
              <a:rPr lang="ru-RU" sz="2800" dirty="0" err="1" smtClean="0">
                <a:solidFill>
                  <a:srgbClr val="0000FF"/>
                </a:solidFill>
              </a:rPr>
              <a:t>серином</a:t>
            </a:r>
            <a:r>
              <a:rPr lang="ru-RU" sz="2800" dirty="0" smtClean="0">
                <a:solidFill>
                  <a:srgbClr val="0000FF"/>
                </a:solidFill>
              </a:rPr>
              <a:t>, </a:t>
            </a:r>
            <a:r>
              <a:rPr lang="ru-RU" sz="2800" dirty="0" err="1" smtClean="0">
                <a:solidFill>
                  <a:srgbClr val="0000FF"/>
                </a:solidFill>
              </a:rPr>
              <a:t>треонином</a:t>
            </a:r>
            <a:r>
              <a:rPr lang="ru-RU" sz="2800" dirty="0" smtClean="0">
                <a:solidFill>
                  <a:srgbClr val="0000FF"/>
                </a:solidFill>
              </a:rPr>
              <a:t>). Казеин также образует единые комплексы с кальцием и фосфором, повышая их </a:t>
            </a:r>
            <a:r>
              <a:rPr lang="ru-RU" sz="2800" dirty="0" err="1" smtClean="0">
                <a:solidFill>
                  <a:srgbClr val="0000FF"/>
                </a:solidFill>
              </a:rPr>
              <a:t>биодоступность</a:t>
            </a:r>
            <a:r>
              <a:rPr lang="ru-RU" sz="2800" dirty="0" smtClean="0">
                <a:solidFill>
                  <a:srgbClr val="0000FF"/>
                </a:solidFill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95536" y="260648"/>
            <a:ext cx="8208912" cy="5183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dirty="0" err="1" smtClean="0">
                <a:solidFill>
                  <a:srgbClr val="0000FF"/>
                </a:solidFill>
              </a:rPr>
              <a:t>Лактоальбумины</a:t>
            </a:r>
            <a:r>
              <a:rPr lang="ru-RU" sz="2800" dirty="0" smtClean="0">
                <a:solidFill>
                  <a:srgbClr val="0000FF"/>
                </a:solidFill>
              </a:rPr>
              <a:t> и </a:t>
            </a:r>
            <a:r>
              <a:rPr lang="ru-RU" sz="2800" dirty="0" err="1" smtClean="0">
                <a:solidFill>
                  <a:srgbClr val="0000FF"/>
                </a:solidFill>
              </a:rPr>
              <a:t>лактоглобулины</a:t>
            </a:r>
            <a:r>
              <a:rPr lang="ru-RU" sz="2800" dirty="0" smtClean="0">
                <a:solidFill>
                  <a:srgbClr val="0000FF"/>
                </a:solidFill>
              </a:rPr>
              <a:t> относятся к фракциям сывороточных белков и у молока, не подвергшегося тепловой обработке, являются носителями антибиотической активности. </a:t>
            </a:r>
          </a:p>
          <a:p>
            <a:pPr>
              <a:lnSpc>
                <a:spcPct val="150000"/>
              </a:lnSpc>
            </a:pPr>
            <a:endParaRPr lang="ru-RU" sz="2800" dirty="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ru-RU" sz="2800" dirty="0" smtClean="0">
                <a:solidFill>
                  <a:srgbClr val="0000FF"/>
                </a:solidFill>
              </a:rPr>
              <a:t>Однако, именно с альбуминами и глобулинами в большей степени связаны возможные аллергические реакции.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5536" y="260648"/>
            <a:ext cx="828092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000FF"/>
                </a:solidFill>
              </a:rPr>
              <a:t>Белково-жировые молочные продукты, к которым относятся творог и сыры, содержат от 14 до 30% белка, 30–50% жиров и от 120 до 1000 </a:t>
            </a:r>
            <a:r>
              <a:rPr lang="ru-RU" sz="2400" dirty="0" err="1" smtClean="0">
                <a:solidFill>
                  <a:srgbClr val="0000FF"/>
                </a:solidFill>
              </a:rPr>
              <a:t>мг%</a:t>
            </a:r>
            <a:r>
              <a:rPr lang="ru-RU" sz="2400" dirty="0" smtClean="0">
                <a:solidFill>
                  <a:srgbClr val="0000FF"/>
                </a:solidFill>
              </a:rPr>
              <a:t> кальция. В сырах отмечается также высокое содержание натрия – до 1000 </a:t>
            </a:r>
            <a:r>
              <a:rPr lang="ru-RU" sz="2400" dirty="0" err="1" smtClean="0">
                <a:solidFill>
                  <a:srgbClr val="0000FF"/>
                </a:solidFill>
              </a:rPr>
              <a:t>мг%</a:t>
            </a:r>
            <a:r>
              <a:rPr lang="ru-RU" sz="2400" dirty="0" smtClean="0">
                <a:solidFill>
                  <a:srgbClr val="0000FF"/>
                </a:solidFill>
              </a:rPr>
              <a:t>. Однако, усвоение кальция из жирных молочных продуктов снижается прямо пропорционально содержанию в них жира, что связано с омылением этого минерала и уменьшением его </a:t>
            </a:r>
            <a:r>
              <a:rPr lang="ru-RU" sz="2400" dirty="0" err="1" smtClean="0">
                <a:solidFill>
                  <a:srgbClr val="0000FF"/>
                </a:solidFill>
              </a:rPr>
              <a:t>биодоступности</a:t>
            </a:r>
            <a:r>
              <a:rPr lang="ru-RU" sz="2400" dirty="0" smtClean="0">
                <a:solidFill>
                  <a:srgbClr val="0000FF"/>
                </a:solidFill>
              </a:rPr>
              <a:t>.</a:t>
            </a:r>
          </a:p>
          <a:p>
            <a:r>
              <a:rPr lang="ru-RU" sz="2400" dirty="0" smtClean="0">
                <a:solidFill>
                  <a:srgbClr val="0000FF"/>
                </a:solidFill>
              </a:rPr>
              <a:t> В зависимости от внешнего вида сыры разделяют на твердые (голландский, швейцарский, российский и т.п.), мягкие (рокфор, дорогобужский), рассольные (брынза, сулугуни) и плавленые. К плавленым сырам относится большая группа упакованных (мелкоштучных) продуктов, вырабатываемых на основе сыра с добавлением сливочного масла, сухого молока и различных </a:t>
            </a:r>
            <a:r>
              <a:rPr lang="ru-RU" sz="2400" dirty="0" err="1" smtClean="0">
                <a:solidFill>
                  <a:srgbClr val="0000FF"/>
                </a:solidFill>
              </a:rPr>
              <a:t>вкусоароматических</a:t>
            </a:r>
            <a:r>
              <a:rPr lang="ru-RU" sz="2400" dirty="0" smtClean="0">
                <a:solidFill>
                  <a:srgbClr val="0000FF"/>
                </a:solidFill>
              </a:rPr>
              <a:t> добавок.</a:t>
            </a:r>
            <a:endParaRPr lang="ru-RU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5536" y="704885"/>
            <a:ext cx="82809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000FF"/>
                </a:solidFill>
              </a:rPr>
              <a:t>Сыры по способу изготовления делятся на сычужные и молочнокислые. Сычужные сыры готовятся путем обработки молока сычужным ферментом (химозином), выделенным из желудка ягнят или телят или полученным генно-инженерным способом. В результате воздействия химозина образуется твердый сгусток, который в дальнейшем созревает в зависимости от сорта сыра от нескольких дней (брынза, сулугуни) до нескольких месяцев (твердые сыры). В процессе ферментации сыров основное место занимают гидролитическое и молочнокислое расщепление белков и превращение лактозы в молочную кислоту.</a:t>
            </a:r>
            <a:endParaRPr lang="ru-RU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ChangeArrowheads="1"/>
          </p:cNvSpPr>
          <p:nvPr/>
        </p:nvSpPr>
        <p:spPr bwMode="auto">
          <a:xfrm>
            <a:off x="539552" y="620688"/>
            <a:ext cx="8423920" cy="4616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ru-RU" sz="2800" b="1" dirty="0" smtClean="0">
                <a:solidFill>
                  <a:srgbClr val="0000FF"/>
                </a:solidFill>
              </a:rPr>
              <a:t>Пищевые продукты будем изучать в соответствии с законами питания:</a:t>
            </a:r>
            <a:endParaRPr lang="de-DE" sz="2800" b="1" dirty="0" smtClean="0">
              <a:solidFill>
                <a:srgbClr val="0000FF"/>
              </a:solidFill>
            </a:endParaRPr>
          </a:p>
          <a:p>
            <a:pPr marL="1238250" lvl="2" indent="-323850" eaLnBrk="0" hangingPunct="0">
              <a:lnSpc>
                <a:spcPct val="150000"/>
              </a:lnSpc>
              <a:buFont typeface="Wingdings" pitchFamily="2" charset="2"/>
              <a:buChar char="§"/>
            </a:pPr>
            <a:r>
              <a:rPr lang="ru-RU" sz="28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Количественной</a:t>
            </a:r>
          </a:p>
          <a:p>
            <a:pPr marL="1238250" lvl="2" indent="-323850" eaLnBrk="0" hangingPunct="0">
              <a:lnSpc>
                <a:spcPct val="150000"/>
              </a:lnSpc>
              <a:buFont typeface="Wingdings" pitchFamily="2" charset="2"/>
              <a:buChar char="§"/>
            </a:pPr>
            <a:r>
              <a:rPr lang="ru-RU" sz="28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Качественной</a:t>
            </a:r>
          </a:p>
          <a:p>
            <a:pPr marL="1238250" lvl="2" indent="-323850" eaLnBrk="0" hangingPunct="0">
              <a:lnSpc>
                <a:spcPct val="150000"/>
              </a:lnSpc>
              <a:buFont typeface="Wingdings" pitchFamily="2" charset="2"/>
              <a:buChar char="§"/>
            </a:pPr>
            <a:r>
              <a:rPr lang="ru-RU" sz="2800" dirty="0" err="1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Энзиматической</a:t>
            </a:r>
            <a:endParaRPr lang="ru-RU" sz="2800" dirty="0" smtClean="0">
              <a:solidFill>
                <a:srgbClr val="0000FF"/>
              </a:solidFill>
              <a:ea typeface="Calibri" pitchFamily="34" charset="0"/>
              <a:cs typeface="Times New Roman" pitchFamily="18" charset="0"/>
            </a:endParaRPr>
          </a:p>
          <a:p>
            <a:pPr marL="1238250" lvl="2" indent="-323850" eaLnBrk="0" hangingPunct="0">
              <a:lnSpc>
                <a:spcPct val="150000"/>
              </a:lnSpc>
              <a:buFont typeface="Wingdings" pitchFamily="2" charset="2"/>
              <a:buChar char="§"/>
            </a:pPr>
            <a:r>
              <a:rPr lang="ru-RU" sz="28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Биотической</a:t>
            </a:r>
          </a:p>
          <a:p>
            <a:pPr marL="1238250" lvl="2" indent="-323850" eaLnBrk="0" hangingPunct="0">
              <a:lnSpc>
                <a:spcPct val="150000"/>
              </a:lnSpc>
              <a:buFont typeface="Wingdings" pitchFamily="2" charset="2"/>
              <a:buChar char="§"/>
            </a:pPr>
            <a:r>
              <a:rPr lang="ru-RU" sz="2800" dirty="0" err="1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Биоритмологической</a:t>
            </a:r>
            <a:r>
              <a:rPr lang="ru-RU" sz="28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 адекватности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5536" y="542285"/>
            <a:ext cx="84249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000FF"/>
                </a:solidFill>
              </a:rPr>
              <a:t>Сливочное масло – концентрат молочного жира, получаемый из пастеризованных сливок методом сбивания или нагревания. Сливочное масло содержит от 72,5 до 82,5% молочного жира, 16–25% воды и незначительные количества белка и углеводов (менее 1%). В составе сливочного масла содержатся витамины А и D, а в летний период (естественные корма) – и </a:t>
            </a:r>
            <a:r>
              <a:rPr lang="ru-RU" sz="2400" dirty="0" err="1" smtClean="0">
                <a:solidFill>
                  <a:srgbClr val="0000FF"/>
                </a:solidFill>
              </a:rPr>
              <a:t>β-каротин</a:t>
            </a:r>
            <a:r>
              <a:rPr lang="ru-RU" sz="2400" dirty="0" smtClean="0">
                <a:solidFill>
                  <a:srgbClr val="0000FF"/>
                </a:solidFill>
              </a:rPr>
              <a:t>. Сливочное масло, как и вся молочная группа, является источником биологически активных короткоцепочечных жирных кислот. Их высокое содержание существенно ограничивает сроки хранения масла (до 15 </a:t>
            </a:r>
            <a:r>
              <a:rPr lang="ru-RU" sz="2400" dirty="0" err="1" smtClean="0">
                <a:solidFill>
                  <a:srgbClr val="0000FF"/>
                </a:solidFill>
              </a:rPr>
              <a:t>сут</a:t>
            </a:r>
            <a:r>
              <a:rPr lang="ru-RU" sz="2400" dirty="0" smtClean="0">
                <a:solidFill>
                  <a:srgbClr val="0000FF"/>
                </a:solidFill>
              </a:rPr>
              <a:t> при температуре бытового холодильника). При температуре -6...-12 °С сливочное масло может храниться до 1 года.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544" y="316969"/>
            <a:ext cx="820891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000FF"/>
                </a:solidFill>
              </a:rPr>
              <a:t>Мышечная ткань содержит белки с высокой биологической ценностью: миозин, </a:t>
            </a:r>
            <a:r>
              <a:rPr lang="ru-RU" sz="2400" dirty="0" err="1" smtClean="0">
                <a:solidFill>
                  <a:srgbClr val="0000FF"/>
                </a:solidFill>
              </a:rPr>
              <a:t>миоген</a:t>
            </a:r>
            <a:r>
              <a:rPr lang="ru-RU" sz="2400" dirty="0" smtClean="0">
                <a:solidFill>
                  <a:srgbClr val="0000FF"/>
                </a:solidFill>
              </a:rPr>
              <a:t>, актин и глобулин Х. Они содержат бездефицитный набор всех незаменимых аминокислот. Высокой биологической ценностью обладают также белки субпродуктов 1-й категории.</a:t>
            </a:r>
          </a:p>
          <a:p>
            <a:r>
              <a:rPr lang="ru-RU" sz="2400" dirty="0" smtClean="0">
                <a:solidFill>
                  <a:srgbClr val="0000FF"/>
                </a:solidFill>
              </a:rPr>
              <a:t>Белки соединительной ткани, коллаген и эластин, имеют существенный дефицит триптофана, серосодержащих аминокислот, что приводит к значительному снижению их биологической ценности. Соотношение мышечной и соединительной тканей в мясе убойных животных зависит от их упитанности. Различают мясо 1-й категории (высшая упитанность), </a:t>
            </a:r>
            <a:br>
              <a:rPr lang="ru-RU" sz="2400" dirty="0" smtClean="0">
                <a:solidFill>
                  <a:srgbClr val="0000FF"/>
                </a:solidFill>
              </a:rPr>
            </a:br>
            <a:r>
              <a:rPr lang="ru-RU" sz="2400" dirty="0" smtClean="0">
                <a:solidFill>
                  <a:srgbClr val="0000FF"/>
                </a:solidFill>
              </a:rPr>
              <a:t>2-й категории (средняя упитанность) и тощее (упитанность ниже средней).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5536" y="188640"/>
            <a:ext cx="87484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000FF"/>
                </a:solidFill>
              </a:rPr>
              <a:t>Качество белков мяса оценивают по соотношению триптофана к </a:t>
            </a:r>
            <a:r>
              <a:rPr lang="ru-RU" sz="2400" dirty="0" err="1" smtClean="0">
                <a:solidFill>
                  <a:srgbClr val="0000FF"/>
                </a:solidFill>
              </a:rPr>
              <a:t>оксипролину</a:t>
            </a:r>
            <a:r>
              <a:rPr lang="ru-RU" sz="2400" dirty="0" smtClean="0">
                <a:solidFill>
                  <a:srgbClr val="0000FF"/>
                </a:solidFill>
              </a:rPr>
              <a:t>. Оптимум 4,5–5,5 у мяса 1 и 2 категории, в котором содержание белков соединительной ткани составляет от 2,1 до 2,4%. В тощем мясе содержится более 3,5% соединительнотканных белков, а соотношение триптофан/</a:t>
            </a:r>
            <a:r>
              <a:rPr lang="ru-RU" sz="2400" dirty="0" err="1" smtClean="0">
                <a:solidFill>
                  <a:srgbClr val="0000FF"/>
                </a:solidFill>
              </a:rPr>
              <a:t>оксипролин</a:t>
            </a:r>
            <a:r>
              <a:rPr lang="ru-RU" sz="2400" dirty="0" smtClean="0">
                <a:solidFill>
                  <a:srgbClr val="0000FF"/>
                </a:solidFill>
              </a:rPr>
              <a:t> ниже 2,5.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06584" y="2852936"/>
            <a:ext cx="86764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17D4E"/>
                </a:solidFill>
              </a:rPr>
              <a:t>Соотношение лизин/</a:t>
            </a:r>
            <a:r>
              <a:rPr lang="ru-RU" sz="2400" dirty="0" err="1" smtClean="0">
                <a:solidFill>
                  <a:srgbClr val="017D4E"/>
                </a:solidFill>
              </a:rPr>
              <a:t>агринин</a:t>
            </a:r>
            <a:r>
              <a:rPr lang="ru-RU" sz="2400" dirty="0" smtClean="0">
                <a:solidFill>
                  <a:srgbClr val="017D4E"/>
                </a:solidFill>
              </a:rPr>
              <a:t> – может влиять на течение вирусных болезней. Лизин подавляет репликацию вируса герпеса, аргинин – стимулирует  рецидивирующее течение </a:t>
            </a:r>
            <a:r>
              <a:rPr lang="ru-RU" sz="2400" dirty="0" err="1" smtClean="0">
                <a:solidFill>
                  <a:srgbClr val="017D4E"/>
                </a:solidFill>
              </a:rPr>
              <a:t>герпетической</a:t>
            </a:r>
            <a:r>
              <a:rPr lang="ru-RU" sz="2400" dirty="0" smtClean="0">
                <a:solidFill>
                  <a:srgbClr val="017D4E"/>
                </a:solidFill>
              </a:rPr>
              <a:t> инфекции и развитие болезни Альцгеймера. </a:t>
            </a:r>
          </a:p>
          <a:p>
            <a:r>
              <a:rPr lang="ru-RU" sz="2400" dirty="0" smtClean="0">
                <a:solidFill>
                  <a:srgbClr val="017D4E"/>
                </a:solidFill>
              </a:rPr>
              <a:t>Лизина много в </a:t>
            </a:r>
            <a:r>
              <a:rPr lang="ru-RU" sz="2400" b="1" dirty="0" smtClean="0">
                <a:solidFill>
                  <a:srgbClr val="017D4E"/>
                </a:solidFill>
              </a:rPr>
              <a:t>красном мясе, куре, индейке, молочных продуктах, бобовых.  </a:t>
            </a:r>
            <a:r>
              <a:rPr lang="ru-RU" sz="2400" dirty="0" smtClean="0">
                <a:solidFill>
                  <a:srgbClr val="017D4E"/>
                </a:solidFill>
              </a:rPr>
              <a:t>В большинстве злаков, апельсинах, </a:t>
            </a:r>
            <a:r>
              <a:rPr lang="ru-RU" sz="2400" dirty="0" err="1" smtClean="0">
                <a:solidFill>
                  <a:srgbClr val="017D4E"/>
                </a:solidFill>
              </a:rPr>
              <a:t>грейфрутах</a:t>
            </a:r>
            <a:r>
              <a:rPr lang="ru-RU" sz="2400" dirty="0" smtClean="0">
                <a:solidFill>
                  <a:srgbClr val="017D4E"/>
                </a:solidFill>
              </a:rPr>
              <a:t> лизина мало. </a:t>
            </a:r>
          </a:p>
          <a:p>
            <a:r>
              <a:rPr lang="ru-RU" sz="2400" dirty="0" err="1" smtClean="0">
                <a:solidFill>
                  <a:srgbClr val="017D4E"/>
                </a:solidFill>
              </a:rPr>
              <a:t>Аргигин</a:t>
            </a:r>
            <a:r>
              <a:rPr lang="ru-RU" sz="2400" dirty="0" smtClean="0">
                <a:solidFill>
                  <a:srgbClr val="017D4E"/>
                </a:solidFill>
              </a:rPr>
              <a:t> содержится в семечковых, рыбе, свинине.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544" y="582935"/>
            <a:ext cx="820891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000FF"/>
                </a:solidFill>
              </a:rPr>
              <a:t>Большое количество коллагена и эластина имеется в таких мясопродуктах, как колбасные изделия (зельц, студень), кулинарных изделиях (холодец, </a:t>
            </a:r>
            <a:r>
              <a:rPr lang="ru-RU" sz="2400" dirty="0" err="1" smtClean="0">
                <a:solidFill>
                  <a:srgbClr val="0000FF"/>
                </a:solidFill>
              </a:rPr>
              <a:t>хаш</a:t>
            </a:r>
            <a:r>
              <a:rPr lang="ru-RU" sz="2400" dirty="0" smtClean="0">
                <a:solidFill>
                  <a:srgbClr val="0000FF"/>
                </a:solidFill>
              </a:rPr>
              <a:t>).</a:t>
            </a:r>
          </a:p>
          <a:p>
            <a:endParaRPr lang="ru-RU" sz="2400" dirty="0" smtClean="0">
              <a:solidFill>
                <a:srgbClr val="0000FF"/>
              </a:solidFill>
            </a:endParaRPr>
          </a:p>
          <a:p>
            <a:r>
              <a:rPr lang="ru-RU" sz="2400" dirty="0" smtClean="0">
                <a:solidFill>
                  <a:srgbClr val="0000FF"/>
                </a:solidFill>
              </a:rPr>
              <a:t>Белки субпродуктов 2-й категории, коллаген хрящей, оссеин костей, альбумины и глобулины крови имеют более низкую биологическую ценность из-за лимитирующих незаменимых аминокислот. </a:t>
            </a:r>
          </a:p>
          <a:p>
            <a:r>
              <a:rPr lang="ru-RU" sz="2400" dirty="0" smtClean="0">
                <a:solidFill>
                  <a:srgbClr val="0000FF"/>
                </a:solidFill>
              </a:rPr>
              <a:t>Поэтому данные продукты могут использоваться в питании, как правило, лишь в качестве компонентов рецептуры комбинированных изделий (колбас, паштетов, полуфабрикатов) в количестве, не превышающем нескольких процентов от общей массы.</a:t>
            </a:r>
            <a:endParaRPr lang="ru-RU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2" name="Picture 4" descr="Говяжья печень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00809"/>
            <a:ext cx="2016224" cy="1312786"/>
          </a:xfrm>
          <a:prstGeom prst="rect">
            <a:avLst/>
          </a:prstGeom>
          <a:noFill/>
        </p:spPr>
      </p:pic>
      <p:pic>
        <p:nvPicPr>
          <p:cNvPr id="1028" name="Picture 4" descr="Говядина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32656"/>
            <a:ext cx="2088233" cy="1392157"/>
          </a:xfrm>
          <a:prstGeom prst="rect">
            <a:avLst/>
          </a:prstGeom>
          <a:noFill/>
        </p:spPr>
      </p:pic>
      <p:pic>
        <p:nvPicPr>
          <p:cNvPr id="58370" name="Picture 2" descr="https://im2-tub-ru.yandex.net/i?id=9e8eb1f64fc5c0bde54422f0a31e1142&amp;n=33&amp;h=315&amp;w=47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2924944"/>
            <a:ext cx="2054399" cy="1368152"/>
          </a:xfrm>
          <a:prstGeom prst="rect">
            <a:avLst/>
          </a:prstGeom>
          <a:noFill/>
        </p:spPr>
      </p:pic>
      <p:sp>
        <p:nvSpPr>
          <p:cNvPr id="13" name="Прямоугольник 8"/>
          <p:cNvSpPr>
            <a:spLocks noChangeArrowheads="1"/>
          </p:cNvSpPr>
          <p:nvPr/>
        </p:nvSpPr>
        <p:spPr bwMode="auto">
          <a:xfrm>
            <a:off x="2555776" y="260648"/>
            <a:ext cx="643582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119063" algn="l"/>
                <a:tab pos="949325" algn="l"/>
              </a:tabLst>
            </a:pP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Содержание белков в </a:t>
            </a:r>
            <a:b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</a:b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мясе и мясопродуктах (в 100 г продукта)</a:t>
            </a:r>
            <a:endParaRPr lang="ru-RU" sz="2400" dirty="0">
              <a:solidFill>
                <a:srgbClr val="0000FF"/>
              </a:solidFill>
            </a:endParaRPr>
          </a:p>
        </p:txBody>
      </p:sp>
      <p:pic>
        <p:nvPicPr>
          <p:cNvPr id="58374" name="Picture 6" descr="https://im0-tub-ru.yandex.net/i?id=fe4a5ccccff7b09ff815023b8d66aff8&amp;n=33&amp;h=315&amp;w=4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4365104"/>
            <a:ext cx="2080287" cy="1560216"/>
          </a:xfrm>
          <a:prstGeom prst="rect">
            <a:avLst/>
          </a:prstGeom>
          <a:noFill/>
        </p:spPr>
      </p:pic>
      <p:graphicFrame>
        <p:nvGraphicFramePr>
          <p:cNvPr id="8" name="Таблица 7"/>
          <p:cNvGraphicFramePr>
            <a:graphicFrameLocks noGrp="1"/>
          </p:cNvGraphicFramePr>
          <p:nvPr/>
        </p:nvGraphicFramePr>
        <p:xfrm>
          <a:off x="2771800" y="1196752"/>
          <a:ext cx="6120680" cy="4896540"/>
        </p:xfrm>
        <a:graphic>
          <a:graphicData uri="http://schemas.openxmlformats.org/drawingml/2006/table">
            <a:tbl>
              <a:tblPr/>
              <a:tblGrid>
                <a:gridCol w="4464496"/>
                <a:gridCol w="1656184"/>
              </a:tblGrid>
              <a:tr h="5440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kern="18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Колбаса вареная отдельная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11</a:t>
                      </a: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440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kern="18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Сосиски молочные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11</a:t>
                      </a: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440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kern="18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Колбаса вареная молочная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11,7</a:t>
                      </a: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440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kern="18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Свинина мясная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14,3</a:t>
                      </a: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440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kern="18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Баранина I категории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15,6</a:t>
                      </a: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440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kern="18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Телятина I категории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19,7</a:t>
                      </a: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440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kern="18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Баранина II категории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19,8</a:t>
                      </a: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440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kern="18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Говядина в</a:t>
                      </a:r>
                      <a:r>
                        <a:rPr lang="ru-RU" sz="2000" b="1" kern="18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ырезка сырая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19.6</a:t>
                      </a: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440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kern="180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Говядина в</a:t>
                      </a:r>
                      <a:r>
                        <a:rPr lang="ru-RU" sz="2000" b="1" kern="18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ырезка жареная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23.9</a:t>
                      </a: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95536" y="623585"/>
            <a:ext cx="835292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000FF"/>
                </a:solidFill>
              </a:rPr>
              <a:t>В яйцах в среднем содержится 11–13% белка, 11–13% жира, 2,5–3,2 </a:t>
            </a:r>
            <a:r>
              <a:rPr lang="ru-RU" sz="2400" dirty="0" err="1" smtClean="0">
                <a:solidFill>
                  <a:srgbClr val="0000FF"/>
                </a:solidFill>
              </a:rPr>
              <a:t>мг%</a:t>
            </a:r>
            <a:r>
              <a:rPr lang="ru-RU" sz="2400" dirty="0" smtClean="0">
                <a:solidFill>
                  <a:srgbClr val="0000FF"/>
                </a:solidFill>
              </a:rPr>
              <a:t> железа, 250-470 мкг витамина А, а также существенное количество витаминов D и В</a:t>
            </a:r>
            <a:r>
              <a:rPr lang="ru-RU" sz="2400" baseline="-25000" dirty="0" smtClean="0">
                <a:solidFill>
                  <a:srgbClr val="0000FF"/>
                </a:solidFill>
              </a:rPr>
              <a:t>2</a:t>
            </a:r>
            <a:r>
              <a:rPr lang="ru-RU" sz="2400" dirty="0" smtClean="0">
                <a:solidFill>
                  <a:srgbClr val="0000FF"/>
                </a:solidFill>
              </a:rPr>
              <a:t>, селена, хрома (особенно в перепелиных яйцах).</a:t>
            </a:r>
          </a:p>
          <a:p>
            <a:r>
              <a:rPr lang="ru-RU" sz="2400" dirty="0" smtClean="0">
                <a:solidFill>
                  <a:srgbClr val="0000FF"/>
                </a:solidFill>
              </a:rPr>
              <a:t>Белки яиц это полноценные белки, без лимитирующих аминокислот. Как и молочные белки они полностью перевариваются и усваиваются на 98%. В яичном белке основную долю составляют </a:t>
            </a:r>
            <a:r>
              <a:rPr lang="ru-RU" sz="2400" dirty="0" err="1" smtClean="0">
                <a:solidFill>
                  <a:srgbClr val="0000FF"/>
                </a:solidFill>
              </a:rPr>
              <a:t>овоальбумин</a:t>
            </a:r>
            <a:r>
              <a:rPr lang="ru-RU" sz="2400" dirty="0" smtClean="0">
                <a:solidFill>
                  <a:srgbClr val="0000FF"/>
                </a:solidFill>
              </a:rPr>
              <a:t>, </a:t>
            </a:r>
            <a:r>
              <a:rPr lang="ru-RU" sz="2400" dirty="0" err="1" smtClean="0">
                <a:solidFill>
                  <a:srgbClr val="0000FF"/>
                </a:solidFill>
              </a:rPr>
              <a:t>кональбумин</a:t>
            </a:r>
            <a:r>
              <a:rPr lang="ru-RU" sz="2400" dirty="0" smtClean="0">
                <a:solidFill>
                  <a:srgbClr val="0000FF"/>
                </a:solidFill>
              </a:rPr>
              <a:t>, </a:t>
            </a:r>
            <a:r>
              <a:rPr lang="ru-RU" sz="2400" dirty="0" err="1" smtClean="0">
                <a:solidFill>
                  <a:srgbClr val="0000FF"/>
                </a:solidFill>
              </a:rPr>
              <a:t>овоглобулин</a:t>
            </a:r>
            <a:r>
              <a:rPr lang="ru-RU" sz="2400" dirty="0" smtClean="0">
                <a:solidFill>
                  <a:srgbClr val="0000FF"/>
                </a:solidFill>
              </a:rPr>
              <a:t>, </a:t>
            </a:r>
            <a:r>
              <a:rPr lang="ru-RU" sz="2400" dirty="0" err="1" smtClean="0">
                <a:solidFill>
                  <a:srgbClr val="0000FF"/>
                </a:solidFill>
              </a:rPr>
              <a:t>овомукоид</a:t>
            </a:r>
            <a:r>
              <a:rPr lang="ru-RU" sz="2400" dirty="0" smtClean="0">
                <a:solidFill>
                  <a:srgbClr val="0000FF"/>
                </a:solidFill>
              </a:rPr>
              <a:t> и лизоцим. Основным протеином желтка является фосфопротеид вителлин. </a:t>
            </a:r>
          </a:p>
          <a:p>
            <a:endParaRPr lang="ru-RU" sz="2400" dirty="0" smtClean="0">
              <a:solidFill>
                <a:srgbClr val="0000FF"/>
              </a:solidFill>
            </a:endParaRPr>
          </a:p>
          <a:p>
            <a:r>
              <a:rPr lang="ru-RU" sz="2400" dirty="0" smtClean="0">
                <a:solidFill>
                  <a:srgbClr val="0000FF"/>
                </a:solidFill>
              </a:rPr>
              <a:t>Альбумины яиц могут быть причиной развития аллергических реакций.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5536" y="260648"/>
            <a:ext cx="849694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000FF"/>
                </a:solidFill>
              </a:rPr>
              <a:t>К продуктам переработки яиц относятся меланж и яичный порошок. Яичный меланж – замороженная до 5–6 °С смесь белков и желтков. Он широко используется в пищевом производстве: хлебопекарном, кондитерском, колбасном и т.д., а также в общественном питании (в виде смесей для омлета). Меланж производится из куриных яиц надлежащего качества, хранившихся не более 90 </a:t>
            </a:r>
            <a:r>
              <a:rPr lang="ru-RU" sz="2400" dirty="0" err="1" smtClean="0">
                <a:solidFill>
                  <a:srgbClr val="0000FF"/>
                </a:solidFill>
              </a:rPr>
              <a:t>сут</a:t>
            </a:r>
            <a:r>
              <a:rPr lang="ru-RU" sz="2400" dirty="0" smtClean="0">
                <a:solidFill>
                  <a:srgbClr val="0000FF"/>
                </a:solidFill>
              </a:rPr>
              <a:t>.</a:t>
            </a:r>
          </a:p>
          <a:p>
            <a:r>
              <a:rPr lang="ru-RU" sz="2400" dirty="0" smtClean="0">
                <a:solidFill>
                  <a:srgbClr val="0000FF"/>
                </a:solidFill>
              </a:rPr>
              <a:t>Яичный порошок получают путем распылительной или сублимационной сушки яичной массы при температуре, не превышающей 60°С, что не позволяет полностью избавиться от микрофлоры, в том числе и условно-патогенной. По этой причине изделия из яичного порошка (омлеты) или различные кулинарные блюда с его использованием в рецептуре требуют тщательной термической обработки. Сушке могут подвергаться также отдельные компоненты яйца (белок, желток).</a:t>
            </a:r>
            <a:endParaRPr lang="ru-RU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Яйцо куриное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4734271"/>
            <a:ext cx="1714500" cy="1143001"/>
          </a:xfrm>
          <a:prstGeom prst="rect">
            <a:avLst/>
          </a:prstGeom>
          <a:noFill/>
        </p:spPr>
      </p:pic>
      <p:sp>
        <p:nvSpPr>
          <p:cNvPr id="7" name="Прямоугольник 8"/>
          <p:cNvSpPr>
            <a:spLocks noChangeArrowheads="1"/>
          </p:cNvSpPr>
          <p:nvPr/>
        </p:nvSpPr>
        <p:spPr bwMode="auto">
          <a:xfrm>
            <a:off x="2411760" y="4725144"/>
            <a:ext cx="572412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119063" algn="l"/>
                <a:tab pos="949325" algn="l"/>
              </a:tabLst>
            </a:pP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Содержание белков в яйцах </a:t>
            </a:r>
            <a:b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</a:b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(в 100 г продукта)</a:t>
            </a:r>
            <a:endParaRPr lang="ru-RU" sz="2400" dirty="0">
              <a:solidFill>
                <a:srgbClr val="0000FF"/>
              </a:solidFill>
            </a:endParaRPr>
          </a:p>
        </p:txBody>
      </p:sp>
      <p:pic>
        <p:nvPicPr>
          <p:cNvPr id="9" name="Picture 10" descr="Куриное мясо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5979" y="277236"/>
            <a:ext cx="1944216" cy="1296145"/>
          </a:xfrm>
          <a:prstGeom prst="rect">
            <a:avLst/>
          </a:prstGeom>
          <a:noFill/>
        </p:spPr>
      </p:pic>
      <p:sp>
        <p:nvSpPr>
          <p:cNvPr id="10" name="Прямоугольник 8"/>
          <p:cNvSpPr>
            <a:spLocks noChangeArrowheads="1"/>
          </p:cNvSpPr>
          <p:nvPr/>
        </p:nvSpPr>
        <p:spPr bwMode="auto">
          <a:xfrm>
            <a:off x="2520280" y="260648"/>
            <a:ext cx="601216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119063" algn="l"/>
                <a:tab pos="949325" algn="l"/>
              </a:tabLst>
            </a:pP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Содержание белков в </a:t>
            </a:r>
            <a:b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</a:b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мясе птиц (в 100 г продукта)</a:t>
            </a:r>
            <a:endParaRPr lang="ru-RU" sz="2400" dirty="0">
              <a:solidFill>
                <a:srgbClr val="0000FF"/>
              </a:solidFill>
            </a:endParaRPr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/>
        </p:nvGraphicFramePr>
        <p:xfrm>
          <a:off x="2799928" y="1052736"/>
          <a:ext cx="5976664" cy="3672410"/>
        </p:xfrm>
        <a:graphic>
          <a:graphicData uri="http://schemas.openxmlformats.org/drawingml/2006/table">
            <a:tbl>
              <a:tblPr/>
              <a:tblGrid>
                <a:gridCol w="4464496"/>
                <a:gridCol w="1512168"/>
              </a:tblGrid>
              <a:tr h="5246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Гуси I категории</a:t>
                      </a:r>
                      <a:endParaRPr lang="ru-RU" sz="20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15,2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246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Утки I категории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15,8</a:t>
                      </a:r>
                      <a:endParaRPr lang="ru-RU" sz="20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246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Куры I категории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18,2</a:t>
                      </a:r>
                      <a:endParaRPr lang="ru-RU" sz="20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246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Цыплята-бройлеры I категории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18,7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246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Индейки I категории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19,5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246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Цыплята-бройлеры II категории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19,7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246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Куры II категории</a:t>
                      </a:r>
                      <a:endParaRPr lang="ru-RU" sz="2000" b="1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21,2</a:t>
                      </a:r>
                      <a:endParaRPr lang="ru-RU" sz="2000" b="1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2" name="Прямоугольник 11"/>
          <p:cNvSpPr/>
          <p:nvPr/>
        </p:nvSpPr>
        <p:spPr>
          <a:xfrm>
            <a:off x="-36512" y="5733256"/>
            <a:ext cx="8856984" cy="58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ru-RU" sz="2000" b="1" dirty="0" smtClean="0">
                <a:solidFill>
                  <a:srgbClr val="FF0000"/>
                </a:solidFill>
                <a:ea typeface="Calibri"/>
                <a:cs typeface="Times New Roman"/>
              </a:rPr>
              <a:t>Яйца куриные, перепелиные, </a:t>
            </a:r>
            <a:r>
              <a:rPr lang="ru-RU" sz="2000" b="1" dirty="0" smtClean="0">
                <a:solidFill>
                  <a:srgbClr val="FF0000"/>
                </a:solidFill>
                <a:ea typeface="Times New Roman"/>
                <a:cs typeface="Times New Roman"/>
              </a:rPr>
              <a:t>гусиные, индюшачьи </a:t>
            </a:r>
            <a:r>
              <a:rPr lang="ru-RU" sz="2000" b="1" dirty="0" smtClean="0">
                <a:solidFill>
                  <a:srgbClr val="FF0000"/>
                </a:solidFill>
                <a:ea typeface="Calibri"/>
                <a:cs typeface="Times New Roman"/>
              </a:rPr>
              <a:t>– </a:t>
            </a:r>
            <a:r>
              <a:rPr lang="ru-RU" sz="2800" b="1" dirty="0" smtClean="0">
                <a:solidFill>
                  <a:srgbClr val="FF0000"/>
                </a:solidFill>
                <a:ea typeface="Calibri"/>
                <a:cs typeface="Times New Roman"/>
              </a:rPr>
              <a:t>11,9–13,9</a:t>
            </a:r>
            <a:endParaRPr lang="ru-RU" sz="2000" b="1" dirty="0">
              <a:solidFill>
                <a:srgbClr val="FF0000"/>
              </a:solidFill>
              <a:ea typeface="Calibri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23279" y="188913"/>
            <a:ext cx="8785225" cy="587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ru-RU" sz="2400" dirty="0" smtClean="0">
                <a:solidFill>
                  <a:srgbClr val="0000FF"/>
                </a:solidFill>
                <a:latin typeface="Arial" pitchFamily="34" charset="0"/>
              </a:rPr>
              <a:t>В </a:t>
            </a:r>
            <a:r>
              <a:rPr lang="ru-RU" sz="2400" dirty="0">
                <a:solidFill>
                  <a:srgbClr val="0000FF"/>
                </a:solidFill>
                <a:latin typeface="Arial" pitchFamily="34" charset="0"/>
              </a:rPr>
              <a:t>рыбе содержится </a:t>
            </a:r>
            <a:r>
              <a:rPr lang="ru-RU" sz="2400" dirty="0" smtClean="0">
                <a:solidFill>
                  <a:srgbClr val="0000FF"/>
                </a:solidFill>
                <a:latin typeface="Arial" pitchFamily="34" charset="0"/>
              </a:rPr>
              <a:t>13–23</a:t>
            </a:r>
            <a:r>
              <a:rPr lang="ru-RU" sz="2400" dirty="0">
                <a:solidFill>
                  <a:srgbClr val="0000FF"/>
                </a:solidFill>
                <a:latin typeface="Arial" pitchFamily="34" charset="0"/>
              </a:rPr>
              <a:t>% белка (в среднем 15–20%), наиболее полноценны альбумины, глобулины (</a:t>
            </a:r>
            <a:r>
              <a:rPr lang="ru-RU" sz="2400" dirty="0" err="1">
                <a:solidFill>
                  <a:srgbClr val="0000FF"/>
                </a:solidFill>
                <a:latin typeface="Arial" pitchFamily="34" charset="0"/>
              </a:rPr>
              <a:t>ихтулин</a:t>
            </a:r>
            <a:r>
              <a:rPr lang="ru-RU" sz="2400" dirty="0">
                <a:solidFill>
                  <a:srgbClr val="0000FF"/>
                </a:solidFill>
                <a:latin typeface="Arial" pitchFamily="34" charset="0"/>
              </a:rPr>
              <a:t>) и нуклеопротеиды, составляющие основную часть белков мышечной </a:t>
            </a:r>
            <a:r>
              <a:rPr lang="ru-RU" sz="2400" dirty="0" smtClean="0">
                <a:solidFill>
                  <a:srgbClr val="0000FF"/>
                </a:solidFill>
                <a:latin typeface="Arial" pitchFamily="34" charset="0"/>
              </a:rPr>
              <a:t>ткани. Количество </a:t>
            </a:r>
            <a:r>
              <a:rPr lang="ru-RU" sz="2400" dirty="0">
                <a:solidFill>
                  <a:srgbClr val="0000FF"/>
                </a:solidFill>
                <a:latin typeface="Arial" pitchFamily="34" charset="0"/>
              </a:rPr>
              <a:t>соединительной ткани, содержащейся в мускулатуре тела рыб, меньше, чем в мясе теплокровных животных, причем она равномерно распределена и почти не содержит эластина, что обеспечивает нежность, мягкость мяса и лучшую усвояемость. </a:t>
            </a:r>
            <a:endParaRPr lang="ru-RU" sz="2400" dirty="0" smtClean="0">
              <a:solidFill>
                <a:srgbClr val="0000FF"/>
              </a:solidFill>
              <a:latin typeface="Arial" pitchFamily="34" charset="0"/>
            </a:endParaRPr>
          </a:p>
          <a:p>
            <a:r>
              <a:rPr lang="ru-RU" sz="2000" dirty="0" smtClean="0">
                <a:solidFill>
                  <a:srgbClr val="017D4E"/>
                </a:solidFill>
              </a:rPr>
              <a:t>Белки рыбы по содержанию лизина, триптофана и аргинина </a:t>
            </a:r>
            <a:r>
              <a:rPr lang="ru-RU" sz="2000" b="1" dirty="0" smtClean="0">
                <a:solidFill>
                  <a:srgbClr val="017D4E"/>
                </a:solidFill>
              </a:rPr>
              <a:t>превосходят</a:t>
            </a:r>
            <a:r>
              <a:rPr lang="ru-RU" sz="2000" dirty="0" smtClean="0">
                <a:solidFill>
                  <a:srgbClr val="017D4E"/>
                </a:solidFill>
              </a:rPr>
              <a:t> куриные белки, а по содержанию </a:t>
            </a:r>
            <a:r>
              <a:rPr lang="ru-RU" sz="2000" dirty="0" err="1" smtClean="0">
                <a:solidFill>
                  <a:srgbClr val="017D4E"/>
                </a:solidFill>
              </a:rPr>
              <a:t>валина</a:t>
            </a:r>
            <a:r>
              <a:rPr lang="ru-RU" sz="2000" dirty="0" smtClean="0">
                <a:solidFill>
                  <a:srgbClr val="017D4E"/>
                </a:solidFill>
              </a:rPr>
              <a:t>, лейцина, аргинина, </a:t>
            </a:r>
            <a:r>
              <a:rPr lang="ru-RU" sz="2000" dirty="0" err="1" smtClean="0">
                <a:solidFill>
                  <a:srgbClr val="017D4E"/>
                </a:solidFill>
              </a:rPr>
              <a:t>фенилаланина</a:t>
            </a:r>
            <a:r>
              <a:rPr lang="ru-RU" sz="2000" dirty="0" smtClean="0">
                <a:solidFill>
                  <a:srgbClr val="017D4E"/>
                </a:solidFill>
              </a:rPr>
              <a:t>, тирозина, триптофана, </a:t>
            </a:r>
            <a:r>
              <a:rPr lang="ru-RU" sz="2000" dirty="0" err="1" smtClean="0">
                <a:solidFill>
                  <a:srgbClr val="017D4E"/>
                </a:solidFill>
              </a:rPr>
              <a:t>цистина</a:t>
            </a:r>
            <a:r>
              <a:rPr lang="ru-RU" sz="2000" dirty="0" smtClean="0">
                <a:solidFill>
                  <a:srgbClr val="017D4E"/>
                </a:solidFill>
              </a:rPr>
              <a:t> и метионина – оптимальный аминокислотный состав пищи человека. </a:t>
            </a:r>
          </a:p>
          <a:p>
            <a:r>
              <a:rPr lang="ru-RU" sz="2000" dirty="0" smtClean="0">
                <a:solidFill>
                  <a:srgbClr val="017D4E"/>
                </a:solidFill>
              </a:rPr>
              <a:t>Таким образом, </a:t>
            </a:r>
            <a:r>
              <a:rPr lang="ru-RU" sz="2000" b="1" dirty="0" smtClean="0">
                <a:solidFill>
                  <a:srgbClr val="017D4E"/>
                </a:solidFill>
              </a:rPr>
              <a:t>белки рыбы</a:t>
            </a:r>
            <a:r>
              <a:rPr lang="ru-RU" sz="2000" dirty="0" smtClean="0">
                <a:solidFill>
                  <a:srgbClr val="017D4E"/>
                </a:solidFill>
              </a:rPr>
              <a:t> можно отнести к продуктам, обладающим выраженными </a:t>
            </a:r>
            <a:r>
              <a:rPr lang="ru-RU" sz="2000" dirty="0" err="1" smtClean="0">
                <a:solidFill>
                  <a:srgbClr val="017D4E"/>
                </a:solidFill>
              </a:rPr>
              <a:t>липотропными</a:t>
            </a:r>
            <a:r>
              <a:rPr lang="ru-RU" sz="2000" dirty="0" smtClean="0">
                <a:solidFill>
                  <a:srgbClr val="017D4E"/>
                </a:solidFill>
              </a:rPr>
              <a:t> свойствами, а также, по содержанию ростовых аминокислот, к продуктам, необходимым в детском питании. </a:t>
            </a:r>
          </a:p>
          <a:p>
            <a:pPr>
              <a:spcBef>
                <a:spcPts val="0"/>
              </a:spcBef>
            </a:pPr>
            <a:r>
              <a:rPr lang="ru-RU" sz="2000" b="1" dirty="0" smtClean="0">
                <a:solidFill>
                  <a:srgbClr val="017D4E"/>
                </a:solidFill>
                <a:latin typeface="Arial" pitchFamily="34" charset="0"/>
              </a:rPr>
              <a:t>Усвоение белков рыбы достигает </a:t>
            </a:r>
            <a:r>
              <a:rPr lang="ru-RU" sz="2000" b="1" dirty="0">
                <a:solidFill>
                  <a:srgbClr val="017D4E"/>
                </a:solidFill>
                <a:latin typeface="Arial" pitchFamily="34" charset="0"/>
              </a:rPr>
              <a:t>93–98</a:t>
            </a:r>
            <a:r>
              <a:rPr lang="ru-RU" sz="2000" b="1" dirty="0" smtClean="0">
                <a:solidFill>
                  <a:srgbClr val="017D4E"/>
                </a:solidFill>
                <a:latin typeface="Arial" pitchFamily="34" charset="0"/>
              </a:rPr>
              <a:t>%</a:t>
            </a:r>
            <a:endParaRPr lang="ru-RU" sz="2000" b="1" dirty="0">
              <a:solidFill>
                <a:srgbClr val="017D4E"/>
              </a:solidFill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Лосось (семга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277887"/>
            <a:ext cx="1714500" cy="1143001"/>
          </a:xfrm>
          <a:prstGeom prst="rect">
            <a:avLst/>
          </a:prstGeom>
          <a:noFill/>
        </p:spPr>
      </p:pic>
      <p:sp>
        <p:nvSpPr>
          <p:cNvPr id="7" name="Прямоугольник 8"/>
          <p:cNvSpPr>
            <a:spLocks noChangeArrowheads="1"/>
          </p:cNvSpPr>
          <p:nvPr/>
        </p:nvSpPr>
        <p:spPr bwMode="auto">
          <a:xfrm>
            <a:off x="1187624" y="191259"/>
            <a:ext cx="79563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119063" algn="l"/>
                <a:tab pos="949325" algn="l"/>
              </a:tabLst>
            </a:pP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Содержание белков в рыбе (в 100 г продукта)</a:t>
            </a:r>
            <a:endParaRPr lang="ru-RU" sz="2400" dirty="0">
              <a:solidFill>
                <a:srgbClr val="0000FF"/>
              </a:solidFill>
            </a:endParaRPr>
          </a:p>
        </p:txBody>
      </p:sp>
      <p:pic>
        <p:nvPicPr>
          <p:cNvPr id="5529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791545"/>
            <a:ext cx="1505983" cy="1573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4705548"/>
            <a:ext cx="1810791" cy="1243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Таблица 9"/>
          <p:cNvGraphicFramePr>
            <a:graphicFrameLocks noGrp="1"/>
          </p:cNvGraphicFramePr>
          <p:nvPr/>
        </p:nvGraphicFramePr>
        <p:xfrm>
          <a:off x="2420440" y="620688"/>
          <a:ext cx="5895976" cy="5623560"/>
        </p:xfrm>
        <a:graphic>
          <a:graphicData uri="http://schemas.openxmlformats.org/drawingml/2006/table">
            <a:tbl>
              <a:tblPr/>
              <a:tblGrid>
                <a:gridCol w="4608512"/>
                <a:gridCol w="1287464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Arial"/>
                          <a:ea typeface="Calibri"/>
                          <a:cs typeface="Times New Roman"/>
                        </a:rPr>
                        <a:t>Сельдь жирная</a:t>
                      </a:r>
                      <a:endParaRPr lang="ru-RU" sz="20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Arial"/>
                          <a:ea typeface="Calibri"/>
                          <a:cs typeface="Times New Roman"/>
                        </a:rPr>
                        <a:t>14</a:t>
                      </a:r>
                      <a:endParaRPr lang="ru-RU" sz="2000" b="1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Arial"/>
                          <a:ea typeface="Calibri"/>
                          <a:cs typeface="Times New Roman"/>
                        </a:rPr>
                        <a:t>Камбала дальневосточная</a:t>
                      </a:r>
                      <a:endParaRPr lang="ru-RU" sz="2000" b="1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Arial"/>
                          <a:ea typeface="Calibri"/>
                          <a:cs typeface="Times New Roman"/>
                        </a:rPr>
                        <a:t>15,7</a:t>
                      </a:r>
                      <a:endParaRPr lang="ru-RU" sz="2000" b="1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Arial"/>
                          <a:ea typeface="Calibri"/>
                          <a:cs typeface="Times New Roman"/>
                        </a:rPr>
                        <a:t>Минтай</a:t>
                      </a:r>
                      <a:endParaRPr lang="ru-RU" sz="2000" b="1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Arial"/>
                          <a:ea typeface="Calibri"/>
                          <a:cs typeface="Times New Roman"/>
                        </a:rPr>
                        <a:t>15,9</a:t>
                      </a:r>
                      <a:endParaRPr lang="ru-RU" sz="2000" b="1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Arial"/>
                          <a:ea typeface="Calibri"/>
                          <a:cs typeface="Times New Roman"/>
                        </a:rPr>
                        <a:t>Треска</a:t>
                      </a:r>
                      <a:endParaRPr lang="ru-RU" sz="2000" b="1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Arial"/>
                          <a:ea typeface="Calibri"/>
                          <a:cs typeface="Times New Roman"/>
                        </a:rPr>
                        <a:t>16</a:t>
                      </a:r>
                      <a:endParaRPr lang="ru-RU" sz="2000" b="1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Arial"/>
                          <a:ea typeface="Calibri"/>
                          <a:cs typeface="Times New Roman"/>
                        </a:rPr>
                        <a:t>Шпроты в масле (консервы)</a:t>
                      </a:r>
                      <a:endParaRPr lang="ru-RU" sz="2000" b="1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Arial"/>
                          <a:ea typeface="Calibri"/>
                          <a:cs typeface="Times New Roman"/>
                        </a:rPr>
                        <a:t>17,4</a:t>
                      </a:r>
                      <a:endParaRPr lang="ru-RU" sz="2000" b="1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Arial"/>
                          <a:ea typeface="Calibri"/>
                          <a:cs typeface="Times New Roman"/>
                        </a:rPr>
                        <a:t>Зубатка атлантическая</a:t>
                      </a:r>
                      <a:endParaRPr lang="ru-RU" sz="2000" b="1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Arial"/>
                          <a:ea typeface="Calibri"/>
                          <a:cs typeface="Times New Roman"/>
                        </a:rPr>
                        <a:t>17,5</a:t>
                      </a:r>
                      <a:endParaRPr lang="ru-RU" sz="2000" b="1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Arial"/>
                          <a:ea typeface="Calibri"/>
                          <a:cs typeface="Times New Roman"/>
                        </a:rPr>
                        <a:t>Окунь морской</a:t>
                      </a:r>
                      <a:endParaRPr lang="ru-RU" sz="2000" b="1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Arial"/>
                          <a:ea typeface="Calibri"/>
                          <a:cs typeface="Times New Roman"/>
                        </a:rPr>
                        <a:t>18,2</a:t>
                      </a:r>
                      <a:endParaRPr lang="ru-RU" sz="2000" b="1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Arial"/>
                          <a:ea typeface="Calibri"/>
                          <a:cs typeface="Times New Roman"/>
                        </a:rPr>
                        <a:t>Судак</a:t>
                      </a:r>
                      <a:endParaRPr lang="ru-RU" sz="20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Arial"/>
                          <a:ea typeface="Calibri"/>
                          <a:cs typeface="Times New Roman"/>
                        </a:rPr>
                        <a:t>18,4</a:t>
                      </a:r>
                      <a:endParaRPr lang="ru-RU" sz="2000" b="1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Arial"/>
                          <a:ea typeface="Calibri"/>
                          <a:cs typeface="Times New Roman"/>
                        </a:rPr>
                        <a:t>Окунь речной</a:t>
                      </a:r>
                      <a:endParaRPr lang="ru-RU" sz="20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Arial"/>
                          <a:ea typeface="Calibri"/>
                          <a:cs typeface="Times New Roman"/>
                        </a:rPr>
                        <a:t>18,5</a:t>
                      </a:r>
                      <a:endParaRPr lang="ru-RU" sz="2000" b="1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Arial"/>
                          <a:ea typeface="Calibri"/>
                          <a:cs typeface="Times New Roman"/>
                        </a:rPr>
                        <a:t>Лосось атлантический (семга)</a:t>
                      </a:r>
                      <a:endParaRPr lang="ru-RU" sz="2000" b="1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Arial"/>
                          <a:ea typeface="Calibri"/>
                          <a:cs typeface="Times New Roman"/>
                        </a:rPr>
                        <a:t>20</a:t>
                      </a:r>
                      <a:endParaRPr lang="ru-RU" sz="2000" b="1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Arial"/>
                          <a:ea typeface="Calibri"/>
                          <a:cs typeface="Times New Roman"/>
                        </a:rPr>
                        <a:t>Икра минтая</a:t>
                      </a:r>
                      <a:endParaRPr lang="ru-RU" sz="2000" b="1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FF0000"/>
                          </a:solidFill>
                          <a:latin typeface="Arial"/>
                          <a:ea typeface="Calibri"/>
                          <a:cs typeface="Times New Roman"/>
                        </a:rPr>
                        <a:t>28,4</a:t>
                      </a:r>
                      <a:endParaRPr lang="ru-RU" sz="2000" b="1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Arial"/>
                          <a:ea typeface="Calibri"/>
                          <a:cs typeface="Times New Roman"/>
                        </a:rPr>
                        <a:t>Икра кеты зернистая</a:t>
                      </a:r>
                      <a:endParaRPr lang="ru-RU" sz="20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dirty="0">
                          <a:solidFill>
                            <a:srgbClr val="FF0000"/>
                          </a:solidFill>
                          <a:latin typeface="Arial"/>
                          <a:ea typeface="Calibri"/>
                          <a:cs typeface="Times New Roman"/>
                        </a:rPr>
                        <a:t>31,6</a:t>
                      </a:r>
                      <a:endParaRPr lang="ru-RU" sz="20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ChangeArrowheads="1"/>
          </p:cNvSpPr>
          <p:nvPr/>
        </p:nvSpPr>
        <p:spPr bwMode="auto">
          <a:xfrm>
            <a:off x="323528" y="260648"/>
            <a:ext cx="8748464" cy="598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23850" indent="-323850" eaLnBrk="0" hangingPunct="0">
              <a:lnSpc>
                <a:spcPct val="114000"/>
              </a:lnSpc>
            </a:pPr>
            <a:r>
              <a:rPr lang="ru-RU" sz="2400" b="1" dirty="0" smtClean="0">
                <a:solidFill>
                  <a:srgbClr val="0000FF"/>
                </a:solidFill>
              </a:rPr>
              <a:t>То есть отвечаем на следующие вопросы:</a:t>
            </a:r>
            <a:endParaRPr lang="de-DE" sz="2400" b="1" dirty="0" smtClean="0">
              <a:solidFill>
                <a:srgbClr val="0000FF"/>
              </a:solidFill>
            </a:endParaRPr>
          </a:p>
          <a:p>
            <a:pPr marL="323850" indent="-323850" eaLnBrk="0" hangingPunct="0">
              <a:lnSpc>
                <a:spcPct val="114000"/>
              </a:lnSpc>
              <a:buFont typeface="Wingdings" pitchFamily="2" charset="2"/>
              <a:buChar char="§"/>
            </a:pPr>
            <a: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Каков вклад данных продуктов питания </a:t>
            </a:r>
            <a:b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</a:br>
            <a: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в удовлетворение суточной потребности </a:t>
            </a:r>
            <a:r>
              <a:rPr lang="ru-RU" sz="2400" dirty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в </a:t>
            </a:r>
            <a: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энергии?</a:t>
            </a:r>
            <a:endParaRPr lang="ru-RU" sz="2400" dirty="0">
              <a:solidFill>
                <a:srgbClr val="0000FF"/>
              </a:solidFill>
              <a:ea typeface="Calibri" pitchFamily="34" charset="0"/>
              <a:cs typeface="Times New Roman" pitchFamily="18" charset="0"/>
            </a:endParaRPr>
          </a:p>
          <a:p>
            <a:pPr marL="323850" indent="-323850" eaLnBrk="0" hangingPunct="0">
              <a:lnSpc>
                <a:spcPct val="114000"/>
              </a:lnSpc>
              <a:buFont typeface="Wingdings" pitchFamily="2" charset="2"/>
              <a:buChar char="§"/>
            </a:pPr>
            <a: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Поставщиками </a:t>
            </a:r>
            <a:r>
              <a:rPr lang="ru-RU" sz="2400" dirty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каких </a:t>
            </a:r>
            <a: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незаменимых и заменимых </a:t>
            </a:r>
            <a:r>
              <a:rPr lang="ru-RU" sz="2400" dirty="0" err="1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нутриентов</a:t>
            </a:r>
            <a: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 являются </a:t>
            </a:r>
            <a:r>
              <a:rPr lang="ru-RU" sz="2400" dirty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данные </a:t>
            </a:r>
            <a: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продукты? </a:t>
            </a:r>
            <a:b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</a:br>
            <a: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а также, гигиеническая характеристика Б, Ж, У, Вит, </a:t>
            </a:r>
            <a:r>
              <a:rPr lang="ru-RU" sz="2400" dirty="0" err="1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Ме</a:t>
            </a:r>
            <a: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 и минорных компонентов этих продуктов;</a:t>
            </a:r>
            <a:endParaRPr lang="ru-RU" sz="2400" dirty="0">
              <a:solidFill>
                <a:srgbClr val="0000FF"/>
              </a:solidFill>
              <a:ea typeface="Calibri" pitchFamily="34" charset="0"/>
              <a:cs typeface="Times New Roman" pitchFamily="18" charset="0"/>
            </a:endParaRPr>
          </a:p>
          <a:p>
            <a:pPr marL="323850" indent="-323850" eaLnBrk="0" hangingPunct="0">
              <a:lnSpc>
                <a:spcPct val="114000"/>
              </a:lnSpc>
              <a:buFont typeface="Wingdings" pitchFamily="2" charset="2"/>
              <a:buChar char="§"/>
            </a:pPr>
            <a: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Какие </a:t>
            </a:r>
            <a:r>
              <a:rPr lang="ru-RU" sz="2400" dirty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энзимопатии проявляются при употреблении данных продуктов в </a:t>
            </a:r>
            <a: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пищу?</a:t>
            </a:r>
            <a:endParaRPr lang="ru-RU" sz="2400" dirty="0">
              <a:solidFill>
                <a:srgbClr val="0000FF"/>
              </a:solidFill>
              <a:ea typeface="Calibri" pitchFamily="34" charset="0"/>
              <a:cs typeface="Times New Roman" pitchFamily="18" charset="0"/>
            </a:endParaRPr>
          </a:p>
          <a:p>
            <a:pPr marL="323850" indent="-323850" eaLnBrk="0" hangingPunct="0">
              <a:lnSpc>
                <a:spcPct val="114000"/>
              </a:lnSpc>
              <a:buFont typeface="Wingdings" pitchFamily="2" charset="2"/>
              <a:buChar char="§"/>
            </a:pPr>
            <a: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Какие ПО, </a:t>
            </a:r>
            <a:r>
              <a:rPr lang="ru-RU" sz="2400" dirty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инфекционные </a:t>
            </a:r>
            <a: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заболевания, </a:t>
            </a:r>
            <a:r>
              <a:rPr lang="ru-RU" sz="2400" dirty="0" err="1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паразитозы</a:t>
            </a:r>
            <a: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, связаны с </a:t>
            </a:r>
            <a:r>
              <a:rPr lang="ru-RU" sz="2400" dirty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употреблением </a:t>
            </a:r>
            <a: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в пищу данных продуктов? </a:t>
            </a:r>
            <a:b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</a:br>
            <a: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Санитарная экспертиза пищевых продуктов – </a:t>
            </a:r>
            <a:b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</a:br>
            <a: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доброкачественность, стандартность, годность;</a:t>
            </a:r>
            <a:endParaRPr lang="ru-RU" sz="2400" dirty="0">
              <a:solidFill>
                <a:srgbClr val="0000FF"/>
              </a:solidFill>
              <a:ea typeface="Calibri" pitchFamily="34" charset="0"/>
              <a:cs typeface="Times New Roman" pitchFamily="18" charset="0"/>
            </a:endParaRPr>
          </a:p>
          <a:p>
            <a:pPr marL="323850" indent="-323850" eaLnBrk="0" hangingPunct="0">
              <a:lnSpc>
                <a:spcPct val="114000"/>
              </a:lnSpc>
              <a:buFont typeface="Wingdings" pitchFamily="2" charset="2"/>
              <a:buChar char="§"/>
            </a:pPr>
            <a: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Время </a:t>
            </a:r>
            <a:r>
              <a:rPr lang="ru-RU" sz="2400" dirty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оптимального приема в пищу </a:t>
            </a:r>
            <a: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данных продуктов?</a:t>
            </a:r>
            <a:endParaRPr lang="ru-RU" sz="2400" dirty="0">
              <a:solidFill>
                <a:srgbClr val="0000FF"/>
              </a:solidFill>
              <a:ea typeface="Calibri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/>
          <p:cNvSpPr>
            <a:spLocks noChangeArrowheads="1"/>
          </p:cNvSpPr>
          <p:nvPr/>
        </p:nvSpPr>
        <p:spPr bwMode="auto">
          <a:xfrm>
            <a:off x="395536" y="44624"/>
            <a:ext cx="8280400" cy="1951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 smtClean="0">
                <a:solidFill>
                  <a:srgbClr val="0000FF"/>
                </a:solidFill>
              </a:rPr>
              <a:t>Методы оценки </a:t>
            </a:r>
          </a:p>
          <a:p>
            <a:pPr>
              <a:lnSpc>
                <a:spcPct val="150000"/>
              </a:lnSpc>
            </a:pPr>
            <a:r>
              <a:rPr lang="ru-RU" sz="2800" b="1" dirty="0" smtClean="0">
                <a:solidFill>
                  <a:srgbClr val="0000FF"/>
                </a:solidFill>
              </a:rPr>
              <a:t>достаточности поступления белков с пищей </a:t>
            </a:r>
            <a:br>
              <a:rPr lang="ru-RU" sz="2800" b="1" dirty="0" smtClean="0">
                <a:solidFill>
                  <a:srgbClr val="0000FF"/>
                </a:solidFill>
              </a:rPr>
            </a:br>
            <a:r>
              <a:rPr lang="ru-RU" sz="2800" b="1" dirty="0" smtClean="0">
                <a:solidFill>
                  <a:srgbClr val="0000FF"/>
                </a:solidFill>
              </a:rPr>
              <a:t>и обеспеченности организма белками: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5" name="Прямоугольник 4"/>
          <p:cNvSpPr>
            <a:spLocks noChangeArrowheads="1"/>
          </p:cNvSpPr>
          <p:nvPr/>
        </p:nvSpPr>
        <p:spPr bwMode="auto">
          <a:xfrm>
            <a:off x="467544" y="2060848"/>
            <a:ext cx="8352928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800" dirty="0" smtClean="0">
                <a:solidFill>
                  <a:srgbClr val="017D4E"/>
                </a:solidFill>
              </a:rPr>
              <a:t>Оценка фактического питания (достаточность поступления белков с пищей);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800" dirty="0" smtClean="0">
                <a:solidFill>
                  <a:srgbClr val="017D4E"/>
                </a:solidFill>
              </a:rPr>
              <a:t>Клинические методы оценки обеспеченности организма белками;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800" dirty="0" smtClean="0">
                <a:solidFill>
                  <a:srgbClr val="017D4E"/>
                </a:solidFill>
              </a:rPr>
              <a:t>Клинико-лабораторные методы оценки обеспеченности организма белками.</a:t>
            </a:r>
            <a:endParaRPr lang="ru-RU" sz="2800" dirty="0">
              <a:solidFill>
                <a:srgbClr val="017D4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>
            <a:spLocks noChangeArrowheads="1"/>
          </p:cNvSpPr>
          <p:nvPr/>
        </p:nvSpPr>
        <p:spPr bwMode="auto">
          <a:xfrm>
            <a:off x="395536" y="404664"/>
            <a:ext cx="8352928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 smtClean="0">
                <a:solidFill>
                  <a:srgbClr val="0000FF"/>
                </a:solidFill>
              </a:rPr>
              <a:t>Оценка фактического питания (достаточности поступления белков с пищей)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ru-RU" sz="2800" dirty="0" smtClean="0">
                <a:solidFill>
                  <a:srgbClr val="017D4E"/>
                </a:solidFill>
              </a:rPr>
              <a:t>по набору потребляемых продуктов;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ru-RU" sz="2800" dirty="0" smtClean="0">
                <a:solidFill>
                  <a:srgbClr val="017D4E"/>
                </a:solidFill>
              </a:rPr>
              <a:t>по химическому составу рациона расчетным методом (меню-раскладка, анкетные, опросные методы);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ru-RU" sz="2800" dirty="0" smtClean="0">
                <a:solidFill>
                  <a:srgbClr val="017D4E"/>
                </a:solidFill>
              </a:rPr>
              <a:t>методом лабораторного анализа химического состава пищи.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>
            <a:spLocks noChangeArrowheads="1"/>
          </p:cNvSpPr>
          <p:nvPr/>
        </p:nvSpPr>
        <p:spPr bwMode="auto">
          <a:xfrm>
            <a:off x="395536" y="260648"/>
            <a:ext cx="8352928" cy="590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 smtClean="0">
                <a:solidFill>
                  <a:srgbClr val="0000FF"/>
                </a:solidFill>
              </a:rPr>
              <a:t>Клинические методы </a:t>
            </a:r>
            <a:br>
              <a:rPr lang="ru-RU" sz="2800" b="1" dirty="0" smtClean="0">
                <a:solidFill>
                  <a:srgbClr val="0000FF"/>
                </a:solidFill>
              </a:rPr>
            </a:br>
            <a:r>
              <a:rPr lang="ru-RU" sz="2800" b="1" dirty="0" smtClean="0">
                <a:solidFill>
                  <a:srgbClr val="0000FF"/>
                </a:solidFill>
              </a:rPr>
              <a:t>оценки обеспеченности организма белками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ru-RU" sz="2800" dirty="0" smtClean="0">
                <a:solidFill>
                  <a:srgbClr val="017D4E"/>
                </a:solidFill>
              </a:rPr>
              <a:t>по данным </a:t>
            </a:r>
            <a:r>
              <a:rPr lang="ru-RU" sz="2800" dirty="0" err="1" smtClean="0">
                <a:solidFill>
                  <a:srgbClr val="017D4E"/>
                </a:solidFill>
              </a:rPr>
              <a:t>соматометрии</a:t>
            </a:r>
            <a:r>
              <a:rPr lang="ru-RU" sz="2800" dirty="0" smtClean="0">
                <a:solidFill>
                  <a:srgbClr val="017D4E"/>
                </a:solidFill>
              </a:rPr>
              <a:t> – рост, масса тела, ИМТ и т.д.;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ru-RU" sz="2800" dirty="0" smtClean="0">
                <a:solidFill>
                  <a:srgbClr val="017D4E"/>
                </a:solidFill>
              </a:rPr>
              <a:t>по составу тела (мышечная, жировая, костная ткань, вода и т.д.), например, оценка соматического пула белков по ОМП;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ru-RU" sz="2800" dirty="0" smtClean="0">
                <a:solidFill>
                  <a:srgbClr val="017D4E"/>
                </a:solidFill>
              </a:rPr>
              <a:t>по клиническим признакам </a:t>
            </a:r>
            <a:r>
              <a:rPr lang="ru-RU" sz="2800" dirty="0" err="1" smtClean="0">
                <a:solidFill>
                  <a:srgbClr val="017D4E"/>
                </a:solidFill>
              </a:rPr>
              <a:t>нутритивной</a:t>
            </a:r>
            <a:r>
              <a:rPr lang="ru-RU" sz="2800" dirty="0" smtClean="0">
                <a:solidFill>
                  <a:srgbClr val="017D4E"/>
                </a:solidFill>
              </a:rPr>
              <a:t> недостаточности.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>
            <a:spLocks noChangeArrowheads="1"/>
          </p:cNvSpPr>
          <p:nvPr/>
        </p:nvSpPr>
        <p:spPr bwMode="auto">
          <a:xfrm>
            <a:off x="395536" y="260648"/>
            <a:ext cx="8352928" cy="590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 smtClean="0">
                <a:solidFill>
                  <a:srgbClr val="0000FF"/>
                </a:solidFill>
              </a:rPr>
              <a:t>Клинико-лабораторные методы </a:t>
            </a:r>
            <a:br>
              <a:rPr lang="ru-RU" sz="2800" b="1" dirty="0" smtClean="0">
                <a:solidFill>
                  <a:srgbClr val="0000FF"/>
                </a:solidFill>
              </a:rPr>
            </a:br>
            <a:r>
              <a:rPr lang="ru-RU" sz="2800" b="1" dirty="0" smtClean="0">
                <a:solidFill>
                  <a:srgbClr val="0000FF"/>
                </a:solidFill>
              </a:rPr>
              <a:t>оценки обеспеченности организма белками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ru-RU" sz="2800" dirty="0" smtClean="0">
                <a:solidFill>
                  <a:srgbClr val="017D4E"/>
                </a:solidFill>
              </a:rPr>
              <a:t>оценка висцерального пула белков;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800" dirty="0" smtClean="0">
                <a:solidFill>
                  <a:srgbClr val="017D4E"/>
                </a:solidFill>
              </a:rPr>
              <a:t>белки крови – альбумины, </a:t>
            </a:r>
            <a:r>
              <a:rPr lang="ru-RU" sz="2800" dirty="0" err="1" smtClean="0">
                <a:solidFill>
                  <a:srgbClr val="017D4E"/>
                </a:solidFill>
              </a:rPr>
              <a:t>преальбумины</a:t>
            </a:r>
            <a:r>
              <a:rPr lang="ru-RU" sz="2800" dirty="0" smtClean="0">
                <a:solidFill>
                  <a:srgbClr val="017D4E"/>
                </a:solidFill>
              </a:rPr>
              <a:t>, </a:t>
            </a:r>
            <a:r>
              <a:rPr lang="ru-RU" sz="2800" dirty="0" err="1" smtClean="0">
                <a:solidFill>
                  <a:srgbClr val="017D4E"/>
                </a:solidFill>
              </a:rPr>
              <a:t>трансферрин</a:t>
            </a:r>
            <a:r>
              <a:rPr lang="ru-RU" sz="2800" dirty="0" smtClean="0">
                <a:solidFill>
                  <a:srgbClr val="017D4E"/>
                </a:solidFill>
              </a:rPr>
              <a:t>, </a:t>
            </a:r>
            <a:r>
              <a:rPr lang="ru-RU" sz="2800" dirty="0" err="1" smtClean="0">
                <a:solidFill>
                  <a:srgbClr val="017D4E"/>
                </a:solidFill>
              </a:rPr>
              <a:t>ретинолсвязывающий</a:t>
            </a:r>
            <a:r>
              <a:rPr lang="ru-RU" sz="2800" dirty="0" smtClean="0">
                <a:solidFill>
                  <a:srgbClr val="017D4E"/>
                </a:solidFill>
              </a:rPr>
              <a:t> белок; 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800" dirty="0" smtClean="0">
                <a:solidFill>
                  <a:srgbClr val="017D4E"/>
                </a:solidFill>
              </a:rPr>
              <a:t>баланс азота;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ru-RU" sz="2800" dirty="0" smtClean="0">
                <a:solidFill>
                  <a:srgbClr val="017D4E"/>
                </a:solidFill>
              </a:rPr>
              <a:t>оценка состава тела по экскреции </a:t>
            </a:r>
            <a:r>
              <a:rPr lang="ru-RU" sz="2800" dirty="0" err="1" smtClean="0">
                <a:solidFill>
                  <a:srgbClr val="017D4E"/>
                </a:solidFill>
              </a:rPr>
              <a:t>креатинина</a:t>
            </a:r>
            <a:r>
              <a:rPr lang="ru-RU" sz="2800" dirty="0" smtClean="0">
                <a:solidFill>
                  <a:srgbClr val="017D4E"/>
                </a:solidFill>
              </a:rPr>
              <a:t> с мочой и т.д.;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ru-RU" sz="2800" dirty="0" smtClean="0">
                <a:solidFill>
                  <a:srgbClr val="017D4E"/>
                </a:solidFill>
              </a:rPr>
              <a:t>по содержанию лимфоцитов в крови.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4"/>
          <p:cNvSpPr>
            <a:spLocks noChangeArrowheads="1"/>
          </p:cNvSpPr>
          <p:nvPr/>
        </p:nvSpPr>
        <p:spPr bwMode="auto">
          <a:xfrm>
            <a:off x="395536" y="188640"/>
            <a:ext cx="8280400" cy="440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ru-RU" sz="2400" b="1" dirty="0" smtClean="0">
                <a:solidFill>
                  <a:srgbClr val="0000FF"/>
                </a:solidFill>
              </a:rPr>
              <a:t>При недостаточном поступлении с пищей белков животного происхождения развивается белковая или белково-энергетическая недостаточность, </a:t>
            </a:r>
            <a:r>
              <a:rPr lang="ru-RU" sz="2400" dirty="0" smtClean="0">
                <a:solidFill>
                  <a:srgbClr val="0000FF"/>
                </a:solidFill>
              </a:rPr>
              <a:t>т.е. формируется НЕДОСТАТОЧНЫЙ </a:t>
            </a:r>
            <a:r>
              <a:rPr lang="ru-RU" sz="2400" dirty="0">
                <a:solidFill>
                  <a:srgbClr val="0000FF"/>
                </a:solidFill>
              </a:rPr>
              <a:t>СТАТУС </a:t>
            </a:r>
            <a:r>
              <a:rPr lang="ru-RU" sz="2400" dirty="0" smtClean="0">
                <a:solidFill>
                  <a:srgbClr val="0000FF"/>
                </a:solidFill>
              </a:rPr>
              <a:t>ПИТАНИЯ, при котором </a:t>
            </a:r>
            <a:r>
              <a:rPr lang="ru-RU" sz="2400" dirty="0">
                <a:solidFill>
                  <a:srgbClr val="0000FF"/>
                </a:solidFill>
              </a:rPr>
              <a:t>имеются нарушения структур и функций организма, снижены адаптационные резервы.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Прямоугольник 3"/>
          <p:cNvSpPr>
            <a:spLocks noChangeArrowheads="1"/>
          </p:cNvSpPr>
          <p:nvPr/>
        </p:nvSpPr>
        <p:spPr bwMode="auto">
          <a:xfrm>
            <a:off x="395288" y="388977"/>
            <a:ext cx="8748712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tabLst>
                <a:tab pos="5153025" algn="l"/>
              </a:tabLst>
            </a:pPr>
            <a:r>
              <a:rPr lang="ru-RU" sz="2400" b="1" dirty="0" smtClean="0">
                <a:solidFill>
                  <a:srgbClr val="0000FF"/>
                </a:solidFill>
              </a:rPr>
              <a:t>Виды </a:t>
            </a:r>
            <a:r>
              <a:rPr lang="ru-RU" sz="2400" b="1" dirty="0" err="1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морбидной</a:t>
            </a:r>
            <a:r>
              <a:rPr lang="ru-RU" sz="2400" b="1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 недостаточности питания (кахексии)</a:t>
            </a:r>
            <a:r>
              <a:rPr lang="ru-RU" sz="2400" dirty="0" smtClean="0">
                <a:solidFill>
                  <a:srgbClr val="0000FF"/>
                </a:solidFill>
              </a:rPr>
              <a:t> </a:t>
            </a:r>
          </a:p>
          <a:p>
            <a:pPr indent="323850" eaLnBrk="0" hangingPunct="0">
              <a:tabLst>
                <a:tab pos="5153025" algn="l"/>
              </a:tabLst>
            </a:pPr>
            <a:r>
              <a:rPr lang="ru-RU" sz="2400" b="1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Маразм</a:t>
            </a:r>
            <a: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400" dirty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выражается в истощении энергетических резервов и запасов периферического пула белков. Больные маразмом имеют признаки атрофии </a:t>
            </a:r>
            <a:r>
              <a:rPr lang="ru-RU" sz="2400" b="1" dirty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скелетных мышц </a:t>
            </a:r>
            <a:r>
              <a:rPr lang="ru-RU" sz="2400" dirty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и подкожно-жировой клетчатки при сохранной функции печени и других внутренних органов. Масса тела обычно понижена. </a:t>
            </a:r>
          </a:p>
          <a:p>
            <a:pPr indent="323850" eaLnBrk="0" hangingPunct="0">
              <a:tabLst>
                <a:tab pos="5153025" algn="l"/>
              </a:tabLst>
            </a:pPr>
            <a:r>
              <a:rPr lang="ru-RU" sz="2400" b="1" dirty="0" err="1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Квашиоркор</a:t>
            </a:r>
            <a:r>
              <a:rPr lang="ru-RU" sz="2400" dirty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 – тяжелая форма алиментарной дистрофии, возникающей в результате белково-энергетического голодания с развитием дефицита пула </a:t>
            </a:r>
            <a:r>
              <a:rPr lang="ru-RU" sz="2400" b="1" dirty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висцеральных белков</a:t>
            </a:r>
            <a:r>
              <a:rPr lang="ru-RU" sz="2400" dirty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. Основными признаками являются </a:t>
            </a:r>
            <a:r>
              <a:rPr lang="ru-RU" sz="2400" dirty="0" err="1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гипопротеинемия</a:t>
            </a:r>
            <a:r>
              <a:rPr lang="ru-RU" sz="2400" dirty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, </a:t>
            </a:r>
            <a:r>
              <a:rPr lang="ru-RU" sz="2400" dirty="0" err="1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безбелковые</a:t>
            </a:r>
            <a:r>
              <a:rPr lang="ru-RU" sz="2400" dirty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 отеки и дисфункция органов, в т.ч. и печени. Масса тела может быть повышена за счет отеков и </a:t>
            </a:r>
            <a: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асцита.</a:t>
            </a:r>
          </a:p>
          <a:p>
            <a:pPr indent="323850" eaLnBrk="0" hangingPunct="0">
              <a:tabLst>
                <a:tab pos="5153025" algn="l"/>
              </a:tabLst>
            </a:pPr>
            <a:r>
              <a:rPr lang="ru-RU" sz="2400" b="1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Смешанная форма </a:t>
            </a:r>
            <a: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(маразм–</a:t>
            </a:r>
            <a:r>
              <a:rPr lang="ru-RU" sz="2400" dirty="0" err="1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квашиоркор</a:t>
            </a:r>
            <a: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)</a:t>
            </a:r>
            <a:endParaRPr lang="ru-RU" sz="2400" dirty="0">
              <a:solidFill>
                <a:srgbClr val="0000FF"/>
              </a:solidFill>
              <a:ea typeface="Calibri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5536" y="260648"/>
            <a:ext cx="83529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0000"/>
            <a:r>
              <a:rPr lang="ru-RU" dirty="0" smtClean="0">
                <a:solidFill>
                  <a:srgbClr val="0000FF"/>
                </a:solidFill>
              </a:rPr>
              <a:t>Физиологическая потребность в жирах – </a:t>
            </a:r>
            <a:r>
              <a:rPr lang="ru-RU" b="1" dirty="0" smtClean="0">
                <a:solidFill>
                  <a:srgbClr val="0000FF"/>
                </a:solidFill>
              </a:rPr>
              <a:t>от 70 до 154</a:t>
            </a:r>
            <a:r>
              <a:rPr lang="ru-RU" dirty="0" smtClean="0">
                <a:solidFill>
                  <a:srgbClr val="0000FF"/>
                </a:solidFill>
              </a:rPr>
              <a:t> </a:t>
            </a:r>
            <a:r>
              <a:rPr lang="ru-RU" b="1" dirty="0" smtClean="0">
                <a:solidFill>
                  <a:srgbClr val="0000FF"/>
                </a:solidFill>
              </a:rPr>
              <a:t>г/сутки</a:t>
            </a:r>
            <a:r>
              <a:rPr lang="ru-RU" dirty="0" smtClean="0">
                <a:solidFill>
                  <a:srgbClr val="0000FF"/>
                </a:solidFill>
              </a:rPr>
              <a:t> для мужчин и </a:t>
            </a:r>
            <a:r>
              <a:rPr lang="ru-RU" b="1" dirty="0" smtClean="0">
                <a:solidFill>
                  <a:srgbClr val="0000FF"/>
                </a:solidFill>
              </a:rPr>
              <a:t>от</a:t>
            </a:r>
            <a:r>
              <a:rPr lang="ru-RU" dirty="0" smtClean="0">
                <a:solidFill>
                  <a:srgbClr val="0000FF"/>
                </a:solidFill>
              </a:rPr>
              <a:t> </a:t>
            </a:r>
            <a:r>
              <a:rPr lang="ru-RU" b="1" dirty="0" smtClean="0">
                <a:solidFill>
                  <a:srgbClr val="0000FF"/>
                </a:solidFill>
              </a:rPr>
              <a:t>60 до 102 г/сутки </a:t>
            </a:r>
            <a:r>
              <a:rPr lang="ru-RU" dirty="0" smtClean="0">
                <a:solidFill>
                  <a:srgbClr val="0000FF"/>
                </a:solidFill>
              </a:rPr>
              <a:t>для женщин. </a:t>
            </a:r>
          </a:p>
          <a:p>
            <a:pPr indent="180000"/>
            <a:r>
              <a:rPr lang="ru-RU" dirty="0" smtClean="0">
                <a:solidFill>
                  <a:srgbClr val="0000FF"/>
                </a:solidFill>
              </a:rPr>
              <a:t>Потребление насыщенных жирных кислот для взрослых и детей должно составлять </a:t>
            </a:r>
            <a:r>
              <a:rPr lang="ru-RU" b="1" dirty="0" smtClean="0">
                <a:solidFill>
                  <a:srgbClr val="0000FF"/>
                </a:solidFill>
              </a:rPr>
              <a:t>не более 10%</a:t>
            </a:r>
            <a:r>
              <a:rPr lang="ru-RU" dirty="0" smtClean="0">
                <a:solidFill>
                  <a:srgbClr val="0000FF"/>
                </a:solidFill>
              </a:rPr>
              <a:t> от калорийности суточного рациона</a:t>
            </a:r>
            <a:r>
              <a:rPr lang="ru-RU" b="1" dirty="0" smtClean="0">
                <a:solidFill>
                  <a:srgbClr val="0000FF"/>
                </a:solidFill>
              </a:rPr>
              <a:t>.</a:t>
            </a:r>
          </a:p>
          <a:p>
            <a:pPr indent="180000"/>
            <a:r>
              <a:rPr lang="ru-RU" dirty="0" smtClean="0">
                <a:solidFill>
                  <a:srgbClr val="0000FF"/>
                </a:solidFill>
              </a:rPr>
              <a:t>Физиологическая потребность в мононенасыщенных жирных кислотах для взрослых  должно составлять </a:t>
            </a:r>
            <a:r>
              <a:rPr lang="ru-RU" b="1" dirty="0" smtClean="0">
                <a:solidFill>
                  <a:srgbClr val="0000FF"/>
                </a:solidFill>
              </a:rPr>
              <a:t>10%</a:t>
            </a:r>
            <a:r>
              <a:rPr lang="ru-RU" dirty="0" smtClean="0">
                <a:solidFill>
                  <a:srgbClr val="0000FF"/>
                </a:solidFill>
              </a:rPr>
              <a:t>  от калорийности суточного рациона.</a:t>
            </a:r>
          </a:p>
          <a:p>
            <a:pPr indent="180000"/>
            <a:r>
              <a:rPr lang="ru-RU" dirty="0" smtClean="0">
                <a:solidFill>
                  <a:srgbClr val="0000FF"/>
                </a:solidFill>
              </a:rPr>
              <a:t>Физиологическая потребность в ПНЖК – для взрослых </a:t>
            </a:r>
            <a:r>
              <a:rPr lang="ru-RU" b="1" dirty="0" smtClean="0">
                <a:solidFill>
                  <a:srgbClr val="0000FF"/>
                </a:solidFill>
              </a:rPr>
              <a:t>6-10 %</a:t>
            </a:r>
            <a:r>
              <a:rPr lang="ru-RU" dirty="0" smtClean="0">
                <a:solidFill>
                  <a:srgbClr val="0000FF"/>
                </a:solidFill>
              </a:rPr>
              <a:t>, для детей </a:t>
            </a:r>
            <a:r>
              <a:rPr lang="ru-RU" b="1" dirty="0" smtClean="0">
                <a:solidFill>
                  <a:srgbClr val="0000FF"/>
                </a:solidFill>
              </a:rPr>
              <a:t>5-10% </a:t>
            </a:r>
            <a:r>
              <a:rPr lang="ru-RU" dirty="0" smtClean="0">
                <a:solidFill>
                  <a:srgbClr val="0000FF"/>
                </a:solidFill>
              </a:rPr>
              <a:t>от калорийности суточного рациона.</a:t>
            </a:r>
            <a:endParaRPr lang="ru-RU" dirty="0">
              <a:solidFill>
                <a:srgbClr val="0000FF"/>
              </a:solidFill>
            </a:endParaRPr>
          </a:p>
        </p:txBody>
      </p:sp>
      <p:sp>
        <p:nvSpPr>
          <p:cNvPr id="5" name="Прямоугольник 8"/>
          <p:cNvSpPr>
            <a:spLocks noChangeArrowheads="1"/>
          </p:cNvSpPr>
          <p:nvPr/>
        </p:nvSpPr>
        <p:spPr bwMode="auto">
          <a:xfrm>
            <a:off x="468313" y="2636912"/>
            <a:ext cx="82073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tabLst>
                <a:tab pos="119063" algn="l"/>
                <a:tab pos="949325" algn="l"/>
              </a:tabLst>
            </a:pPr>
            <a:r>
              <a:rPr lang="ru-RU" b="1" dirty="0">
                <a:solidFill>
                  <a:srgbClr val="017D4E"/>
                </a:solidFill>
                <a:cs typeface="Times New Roman" pitchFamily="18" charset="0"/>
              </a:rPr>
              <a:t>Нормы </a:t>
            </a:r>
            <a:r>
              <a:rPr lang="ru-RU" b="1" dirty="0" smtClean="0">
                <a:solidFill>
                  <a:srgbClr val="017D4E"/>
                </a:solidFill>
                <a:cs typeface="Times New Roman" pitchFamily="18" charset="0"/>
              </a:rPr>
              <a:t>физиологической потребности </a:t>
            </a:r>
            <a:r>
              <a:rPr lang="ru-RU" b="1" dirty="0">
                <a:solidFill>
                  <a:srgbClr val="017D4E"/>
                </a:solidFill>
                <a:cs typeface="Times New Roman" pitchFamily="18" charset="0"/>
              </a:rPr>
              <a:t>в </a:t>
            </a:r>
            <a:r>
              <a:rPr lang="ru-RU" b="1" dirty="0" smtClean="0">
                <a:solidFill>
                  <a:srgbClr val="017D4E"/>
                </a:solidFill>
                <a:cs typeface="Times New Roman" pitchFamily="18" charset="0"/>
              </a:rPr>
              <a:t>жирах для </a:t>
            </a:r>
            <a:r>
              <a:rPr lang="ru-RU" b="1" dirty="0">
                <a:solidFill>
                  <a:srgbClr val="017D4E"/>
                </a:solidFill>
                <a:cs typeface="Times New Roman" pitchFamily="18" charset="0"/>
              </a:rPr>
              <a:t>различных групп населения  </a:t>
            </a:r>
            <a:r>
              <a:rPr lang="ru-RU" i="1" dirty="0">
                <a:solidFill>
                  <a:srgbClr val="017D4E"/>
                </a:solidFill>
                <a:cs typeface="Times New Roman" pitchFamily="18" charset="0"/>
              </a:rPr>
              <a:t>(МР 2.3.1.2432-08)</a:t>
            </a:r>
            <a:r>
              <a:rPr lang="ru-RU" dirty="0">
                <a:solidFill>
                  <a:srgbClr val="017D4E"/>
                </a:solidFill>
              </a:rPr>
              <a:t> 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323850" y="3427041"/>
          <a:ext cx="8496300" cy="2054543"/>
        </p:xfrm>
        <a:graphic>
          <a:graphicData uri="http://schemas.openxmlformats.org/drawingml/2006/table">
            <a:tbl>
              <a:tblPr/>
              <a:tblGrid>
                <a:gridCol w="1008063"/>
                <a:gridCol w="576262"/>
                <a:gridCol w="504825"/>
                <a:gridCol w="423863"/>
                <a:gridCol w="423862"/>
                <a:gridCol w="425450"/>
                <a:gridCol w="423863"/>
                <a:gridCol w="423862"/>
                <a:gridCol w="423863"/>
                <a:gridCol w="423862"/>
                <a:gridCol w="423863"/>
                <a:gridCol w="425450"/>
                <a:gridCol w="511175"/>
                <a:gridCol w="511175"/>
                <a:gridCol w="490537"/>
                <a:gridCol w="490538"/>
                <a:gridCol w="585787"/>
              </a:tblGrid>
              <a:tr h="215900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Показатели,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( в сутки)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Группа физической активности, (коэффициент физической активности)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старше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60 лет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I</a:t>
                      </a: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(1,4)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II</a:t>
                      </a: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(1,6)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III</a:t>
                      </a: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(1,9)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IV</a:t>
                      </a: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(2,2)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V</a:t>
                      </a: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(2,5)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159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1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Возрастные группы</a:t>
                      </a:r>
                      <a:endParaRPr kumimoji="0" lang="ru-RU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6036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18-29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30-39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40-59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18-29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30-39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40-59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18-29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30-39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40-59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18-29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30-39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40-59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18-29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30-39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40-59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7303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Жиры, г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44650" marR="446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Мужчины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81</a:t>
                      </a:r>
                      <a:endParaRPr lang="ru-RU" sz="1200" dirty="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77</a:t>
                      </a:r>
                      <a:endParaRPr lang="ru-RU" sz="120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70</a:t>
                      </a:r>
                      <a:endParaRPr lang="ru-RU" sz="120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93</a:t>
                      </a:r>
                      <a:endParaRPr lang="ru-RU" sz="120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88</a:t>
                      </a:r>
                      <a:endParaRPr lang="ru-RU" sz="120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83</a:t>
                      </a:r>
                      <a:endParaRPr lang="ru-RU" sz="120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110</a:t>
                      </a:r>
                      <a:endParaRPr lang="ru-RU" sz="120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105</a:t>
                      </a:r>
                      <a:endParaRPr lang="ru-RU" sz="120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98</a:t>
                      </a:r>
                      <a:endParaRPr lang="ru-RU" sz="120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128</a:t>
                      </a:r>
                      <a:endParaRPr lang="ru-RU" sz="120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120</a:t>
                      </a:r>
                      <a:endParaRPr lang="ru-RU" sz="120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113</a:t>
                      </a:r>
                      <a:endParaRPr lang="ru-RU" sz="120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154</a:t>
                      </a:r>
                      <a:endParaRPr lang="ru-RU" sz="120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144</a:t>
                      </a:r>
                      <a:endParaRPr lang="ru-RU" sz="120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137</a:t>
                      </a:r>
                      <a:endParaRPr lang="ru-RU" sz="120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77</a:t>
                      </a:r>
                      <a:endParaRPr lang="ru-RU" sz="1200" dirty="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Женщины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67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63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60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73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72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70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87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85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83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102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98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95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66</a:t>
                      </a:r>
                      <a:endParaRPr lang="ru-RU" sz="1200" dirty="0">
                        <a:solidFill>
                          <a:srgbClr val="017D4E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323528" y="5590981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 smtClean="0">
                <a:solidFill>
                  <a:srgbClr val="FF0000"/>
                </a:solidFill>
                <a:ea typeface="Calibri"/>
                <a:cs typeface="Times New Roman"/>
              </a:rPr>
              <a:t>СП студента – 67 </a:t>
            </a:r>
            <a:r>
              <a:rPr lang="en-US" sz="3600" dirty="0" smtClean="0">
                <a:solidFill>
                  <a:srgbClr val="FF0000"/>
                </a:solidFill>
                <a:ea typeface="Calibri"/>
                <a:cs typeface="Times New Roman"/>
              </a:rPr>
              <a:t>~</a:t>
            </a:r>
            <a:r>
              <a:rPr lang="ru-RU" sz="3600" dirty="0" smtClean="0">
                <a:solidFill>
                  <a:srgbClr val="FF0000"/>
                </a:solidFill>
                <a:ea typeface="Calibri"/>
                <a:cs typeface="Times New Roman"/>
              </a:rPr>
              <a:t> 93</a:t>
            </a:r>
            <a:r>
              <a:rPr lang="en-US" sz="3600" dirty="0" smtClean="0">
                <a:solidFill>
                  <a:srgbClr val="FF0000"/>
                </a:solidFill>
                <a:ea typeface="Calibri"/>
                <a:cs typeface="Times New Roman"/>
              </a:rPr>
              <a:t> </a:t>
            </a:r>
            <a:r>
              <a:rPr lang="ru-RU" sz="3600" dirty="0" smtClean="0">
                <a:solidFill>
                  <a:srgbClr val="FF0000"/>
                </a:solidFill>
                <a:ea typeface="Calibri"/>
                <a:cs typeface="Times New Roman"/>
              </a:rPr>
              <a:t>г/</a:t>
            </a:r>
            <a:r>
              <a:rPr lang="ru-RU" sz="3600" dirty="0" err="1" smtClean="0">
                <a:solidFill>
                  <a:srgbClr val="FF0000"/>
                </a:solidFill>
                <a:ea typeface="Calibri"/>
                <a:cs typeface="Times New Roman"/>
              </a:rPr>
              <a:t>сут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8"/>
          <p:cNvSpPr>
            <a:spLocks noChangeArrowheads="1"/>
          </p:cNvSpPr>
          <p:nvPr/>
        </p:nvSpPr>
        <p:spPr bwMode="auto">
          <a:xfrm>
            <a:off x="2376264" y="375047"/>
            <a:ext cx="67677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119063" algn="l"/>
                <a:tab pos="949325" algn="l"/>
              </a:tabLst>
            </a:pP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Жиры в молоке и молочных продуктах</a:t>
            </a:r>
            <a:endParaRPr lang="ru-RU" sz="2400" b="1" dirty="0">
              <a:solidFill>
                <a:srgbClr val="0000FF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2699793" y="1121914"/>
          <a:ext cx="6120680" cy="4395318"/>
        </p:xfrm>
        <a:graphic>
          <a:graphicData uri="http://schemas.openxmlformats.org/drawingml/2006/table">
            <a:tbl>
              <a:tblPr/>
              <a:tblGrid>
                <a:gridCol w="4410272"/>
                <a:gridCol w="1710408"/>
              </a:tblGrid>
              <a:tr h="228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Кефир нежирный </a:t>
                      </a:r>
                    </a:p>
                  </a:txBody>
                  <a:tcPr marL="28930" marR="28930" marT="28930" marB="289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0,05 </a:t>
                      </a:r>
                    </a:p>
                  </a:txBody>
                  <a:tcPr marL="35646" marR="35646" marT="35646" marB="356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98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Молоко коровье 3,2% </a:t>
                      </a:r>
                    </a:p>
                  </a:txBody>
                  <a:tcPr marL="28930" marR="28930" marT="28930" marB="289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3,2 </a:t>
                      </a:r>
                    </a:p>
                  </a:txBody>
                  <a:tcPr marL="35646" marR="35646" marT="35646" marB="356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Сливки 10% </a:t>
                      </a:r>
                    </a:p>
                  </a:txBody>
                  <a:tcPr marL="28930" marR="28930" marT="28930" marB="289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10 </a:t>
                      </a:r>
                    </a:p>
                  </a:txBody>
                  <a:tcPr marL="35646" marR="35646" marT="35646" marB="356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8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Сметана 15%</a:t>
                      </a:r>
                    </a:p>
                  </a:txBody>
                  <a:tcPr marL="28930" marR="28930" marT="28930" marB="289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15</a:t>
                      </a:r>
                    </a:p>
                  </a:txBody>
                  <a:tcPr marL="35646" marR="35646" marT="35646" marB="356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9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Сметана 30%</a:t>
                      </a:r>
                    </a:p>
                  </a:txBody>
                  <a:tcPr marL="38746" marR="38746" marT="38746" marB="387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30</a:t>
                      </a:r>
                    </a:p>
                  </a:txBody>
                  <a:tcPr marL="48045" marR="48045" marT="48045" marB="480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8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Сыр Адыгейский мягкий </a:t>
                      </a:r>
                    </a:p>
                  </a:txBody>
                  <a:tcPr marL="28930" marR="28930" marT="28930" marB="289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19.8 </a:t>
                      </a:r>
                    </a:p>
                  </a:txBody>
                  <a:tcPr marL="35646" marR="35646" marT="35646" marB="356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6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Сыр Гауда 27% </a:t>
                      </a:r>
                    </a:p>
                  </a:txBody>
                  <a:tcPr marL="28930" marR="28930" marT="28930" marB="289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27.4 </a:t>
                      </a:r>
                    </a:p>
                  </a:txBody>
                  <a:tcPr marL="35646" marR="35646" marT="35646" marB="356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8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Сыр пармезан твердый 26% </a:t>
                      </a:r>
                    </a:p>
                  </a:txBody>
                  <a:tcPr marL="28930" marR="28930" marT="28930" marB="289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25.8 </a:t>
                      </a:r>
                    </a:p>
                  </a:txBody>
                  <a:tcPr marL="35646" marR="35646" marT="35646" marB="356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97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Масло сливочное несоленое </a:t>
                      </a:r>
                    </a:p>
                  </a:txBody>
                  <a:tcPr marL="28930" marR="28930" marT="28930" marB="289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82,5 </a:t>
                      </a:r>
                    </a:p>
                  </a:txBody>
                  <a:tcPr marL="35646" marR="35646" marT="35646" marB="356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8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Масло коровье топленое </a:t>
                      </a:r>
                    </a:p>
                  </a:txBody>
                  <a:tcPr marL="28930" marR="28930" marT="28930" marB="289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98 </a:t>
                      </a:r>
                    </a:p>
                  </a:txBody>
                  <a:tcPr marL="35646" marR="35646" marT="35646" marB="356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7" name="Picture 16" descr="Простокваша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6422" y="2745757"/>
            <a:ext cx="1714500" cy="1143001"/>
          </a:xfrm>
          <a:prstGeom prst="rect">
            <a:avLst/>
          </a:prstGeom>
          <a:noFill/>
        </p:spPr>
      </p:pic>
      <p:pic>
        <p:nvPicPr>
          <p:cNvPr id="8" name="Picture 18" descr="Творог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422" y="3883292"/>
            <a:ext cx="1714500" cy="1143001"/>
          </a:xfrm>
          <a:prstGeom prst="rect">
            <a:avLst/>
          </a:prstGeom>
          <a:noFill/>
        </p:spPr>
      </p:pic>
      <p:pic>
        <p:nvPicPr>
          <p:cNvPr id="9" name="Picture 20" descr="Сыр пошехонский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6422" y="5035420"/>
            <a:ext cx="1714500" cy="1143001"/>
          </a:xfrm>
          <a:prstGeom prst="rect">
            <a:avLst/>
          </a:prstGeom>
          <a:noFill/>
        </p:spPr>
      </p:pic>
      <p:pic>
        <p:nvPicPr>
          <p:cNvPr id="10" name="Picture 2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6422" y="260648"/>
            <a:ext cx="1708950" cy="1367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1556792"/>
            <a:ext cx="1728192" cy="1300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5536" y="260648"/>
            <a:ext cx="874846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24000"/>
            <a:r>
              <a:rPr lang="ru-RU" sz="2400" dirty="0" smtClean="0">
                <a:solidFill>
                  <a:srgbClr val="0000FF"/>
                </a:solidFill>
              </a:rPr>
              <a:t>Молочный жир представлен коротко- и </a:t>
            </a:r>
            <a:r>
              <a:rPr lang="ru-RU" sz="2400" dirty="0" err="1" smtClean="0">
                <a:solidFill>
                  <a:srgbClr val="0000FF"/>
                </a:solidFill>
              </a:rPr>
              <a:t>среднецепочеч-ными</a:t>
            </a:r>
            <a:r>
              <a:rPr lang="ru-RU" sz="2400" dirty="0" smtClean="0">
                <a:solidFill>
                  <a:srgbClr val="0000FF"/>
                </a:solidFill>
              </a:rPr>
              <a:t> жирными кислотами (около 20 жирных кислот), </a:t>
            </a:r>
            <a:r>
              <a:rPr lang="ru-RU" sz="2400" dirty="0" err="1" smtClean="0">
                <a:solidFill>
                  <a:srgbClr val="0000FF"/>
                </a:solidFill>
              </a:rPr>
              <a:t>фосфолипидами</a:t>
            </a:r>
            <a:r>
              <a:rPr lang="ru-RU" sz="2400" dirty="0" smtClean="0">
                <a:solidFill>
                  <a:srgbClr val="0000FF"/>
                </a:solidFill>
              </a:rPr>
              <a:t> и холестерином. Молочный жир находится в частично </a:t>
            </a:r>
            <a:r>
              <a:rPr lang="ru-RU" sz="2400" dirty="0" err="1" smtClean="0">
                <a:solidFill>
                  <a:srgbClr val="0000FF"/>
                </a:solidFill>
              </a:rPr>
              <a:t>эмульгированном</a:t>
            </a:r>
            <a:r>
              <a:rPr lang="ru-RU" sz="2400" dirty="0" smtClean="0">
                <a:solidFill>
                  <a:srgbClr val="0000FF"/>
                </a:solidFill>
              </a:rPr>
              <a:t> состоянии и отличается высокой степенью дисперсности. В силу этого его усвоение требует существенно меньших напряжений пищеварительного аппарата (ферментативной активности, экскреции желчи). </a:t>
            </a:r>
          </a:p>
          <a:p>
            <a:pPr indent="324000"/>
            <a:r>
              <a:rPr lang="ru-RU" sz="2400" dirty="0" smtClean="0">
                <a:solidFill>
                  <a:srgbClr val="0000FF"/>
                </a:solidFill>
              </a:rPr>
              <a:t>В составе </a:t>
            </a:r>
            <a:r>
              <a:rPr lang="ru-RU" sz="2400" dirty="0" err="1" smtClean="0">
                <a:solidFill>
                  <a:srgbClr val="0000FF"/>
                </a:solidFill>
              </a:rPr>
              <a:t>фосфолипидов</a:t>
            </a:r>
            <a:r>
              <a:rPr lang="ru-RU" sz="2400" dirty="0" smtClean="0">
                <a:solidFill>
                  <a:srgbClr val="0000FF"/>
                </a:solidFill>
              </a:rPr>
              <a:t> молока имеется лецитин, образующий </a:t>
            </a:r>
            <a:r>
              <a:rPr lang="ru-RU" sz="2400" dirty="0" err="1" smtClean="0">
                <a:solidFill>
                  <a:srgbClr val="0000FF"/>
                </a:solidFill>
              </a:rPr>
              <a:t>лецитин-белковый</a:t>
            </a:r>
            <a:r>
              <a:rPr lang="ru-RU" sz="2400" dirty="0" smtClean="0">
                <a:solidFill>
                  <a:srgbClr val="0000FF"/>
                </a:solidFill>
              </a:rPr>
              <a:t> комплекс, способный стабилизировать жировую молочную эмульсию.</a:t>
            </a:r>
          </a:p>
          <a:p>
            <a:pPr indent="324000"/>
            <a:r>
              <a:rPr lang="ru-RU" sz="2400" dirty="0" smtClean="0">
                <a:solidFill>
                  <a:srgbClr val="0000FF"/>
                </a:solidFill>
              </a:rPr>
              <a:t>Внешне молочный жир представлен в виде шариков, которые способны к укрупнению как в процессе пассивного отстаивания молока, так и при активном встряхивании, центрифугировании или нагревании. Эти механизмы лежат в основе получения сливок и масла.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8"/>
          <p:cNvSpPr>
            <a:spLocks noChangeArrowheads="1"/>
          </p:cNvSpPr>
          <p:nvPr/>
        </p:nvSpPr>
        <p:spPr bwMode="auto">
          <a:xfrm>
            <a:off x="2771800" y="231031"/>
            <a:ext cx="62646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119063" algn="l"/>
                <a:tab pos="949325" algn="l"/>
              </a:tabLst>
            </a:pP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Жиры в мясе и мясопродуктах</a:t>
            </a:r>
            <a:endParaRPr lang="ru-RU" sz="2400" b="1" dirty="0">
              <a:solidFill>
                <a:srgbClr val="0000FF"/>
              </a:solidFill>
            </a:endParaRPr>
          </a:p>
        </p:txBody>
      </p:sp>
      <p:pic>
        <p:nvPicPr>
          <p:cNvPr id="6" name="Picture 4" descr="Говяжья печень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68785"/>
            <a:ext cx="2016224" cy="1312786"/>
          </a:xfrm>
          <a:prstGeom prst="rect">
            <a:avLst/>
          </a:prstGeom>
          <a:noFill/>
        </p:spPr>
      </p:pic>
      <p:pic>
        <p:nvPicPr>
          <p:cNvPr id="7" name="Picture 4" descr="Говядина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500632"/>
            <a:ext cx="2088233" cy="1392157"/>
          </a:xfrm>
          <a:prstGeom prst="rect">
            <a:avLst/>
          </a:prstGeom>
          <a:noFill/>
        </p:spPr>
      </p:pic>
      <p:pic>
        <p:nvPicPr>
          <p:cNvPr id="8" name="Picture 2" descr="https://im2-tub-ru.yandex.net/i?id=9e8eb1f64fc5c0bde54422f0a31e1142&amp;n=33&amp;h=315&amp;w=47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3092920"/>
            <a:ext cx="2054399" cy="1368152"/>
          </a:xfrm>
          <a:prstGeom prst="rect">
            <a:avLst/>
          </a:prstGeom>
          <a:noFill/>
        </p:spPr>
      </p:pic>
      <p:pic>
        <p:nvPicPr>
          <p:cNvPr id="9" name="Picture 6" descr="https://im0-tub-ru.yandex.net/i?id=fe4a5ccccff7b09ff815023b8d66aff8&amp;n=33&amp;h=315&amp;w=4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4461072"/>
            <a:ext cx="2080287" cy="1560216"/>
          </a:xfrm>
          <a:prstGeom prst="rect">
            <a:avLst/>
          </a:prstGeom>
          <a:noFill/>
        </p:spPr>
      </p:pic>
      <p:graphicFrame>
        <p:nvGraphicFramePr>
          <p:cNvPr id="10" name="Таблица 9"/>
          <p:cNvGraphicFramePr>
            <a:graphicFrameLocks noGrp="1"/>
          </p:cNvGraphicFramePr>
          <p:nvPr/>
        </p:nvGraphicFramePr>
        <p:xfrm>
          <a:off x="2987824" y="1093188"/>
          <a:ext cx="5904656" cy="4064004"/>
        </p:xfrm>
        <a:graphic>
          <a:graphicData uri="http://schemas.openxmlformats.org/drawingml/2006/table">
            <a:tbl>
              <a:tblPr/>
              <a:tblGrid>
                <a:gridCol w="4176464"/>
                <a:gridCol w="1728192"/>
              </a:tblGrid>
              <a:tr h="4515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Телятина I категории </a:t>
                      </a:r>
                    </a:p>
                  </a:txBody>
                  <a:tcPr marL="27764" marR="27764" marT="27764" marB="277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2 </a:t>
                      </a:r>
                    </a:p>
                  </a:txBody>
                  <a:tcPr marL="34574" marR="34574" marT="34574" marB="345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Баранина II категории </a:t>
                      </a:r>
                    </a:p>
                  </a:txBody>
                  <a:tcPr marL="27764" marR="27764" marT="27764" marB="277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9,6 </a:t>
                      </a:r>
                    </a:p>
                  </a:txBody>
                  <a:tcPr marL="34574" marR="34574" marT="34574" marB="345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Говядина II категории </a:t>
                      </a:r>
                    </a:p>
                  </a:txBody>
                  <a:tcPr marL="27764" marR="27764" marT="27764" marB="277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9,8 </a:t>
                      </a:r>
                    </a:p>
                  </a:txBody>
                  <a:tcPr marL="34574" marR="34574" marT="34574" marB="345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Баранина I категории </a:t>
                      </a:r>
                    </a:p>
                  </a:txBody>
                  <a:tcPr marL="27764" marR="27764" marT="27764" marB="277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16,3 </a:t>
                      </a:r>
                    </a:p>
                  </a:txBody>
                  <a:tcPr marL="34574" marR="34574" marT="34574" marB="345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Говядина I категории </a:t>
                      </a:r>
                    </a:p>
                  </a:txBody>
                  <a:tcPr marL="27764" marR="27764" marT="27764" marB="277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16 </a:t>
                      </a:r>
                    </a:p>
                  </a:txBody>
                  <a:tcPr marL="34574" marR="34574" marT="34574" marB="345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Говядина </a:t>
                      </a:r>
                      <a:r>
                        <a:rPr lang="ru-RU" sz="2400" b="0" dirty="0" smtClean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тушеная</a:t>
                      </a:r>
                      <a:endParaRPr lang="ru-RU" sz="2400" b="0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7764" marR="27764" marT="27764" marB="277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17 </a:t>
                      </a:r>
                    </a:p>
                  </a:txBody>
                  <a:tcPr marL="34574" marR="34574" marT="34574" marB="345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Говядина вырезка </a:t>
                      </a:r>
                    </a:p>
                  </a:txBody>
                  <a:tcPr marL="27764" marR="27764" marT="27764" marB="277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18.2 </a:t>
                      </a:r>
                    </a:p>
                  </a:txBody>
                  <a:tcPr marL="34574" marR="34574" marT="34574" marB="345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Свинина мясная </a:t>
                      </a:r>
                    </a:p>
                  </a:txBody>
                  <a:tcPr marL="27764" marR="27764" marT="27764" marB="277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33,3 </a:t>
                      </a:r>
                    </a:p>
                  </a:txBody>
                  <a:tcPr marL="34574" marR="34574" marT="34574" marB="345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Свинина жирная </a:t>
                      </a:r>
                    </a:p>
                  </a:txBody>
                  <a:tcPr marL="27764" marR="27764" marT="27764" marB="277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49,3 </a:t>
                      </a:r>
                    </a:p>
                  </a:txBody>
                  <a:tcPr marL="34574" marR="34574" marT="34574" marB="3457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544" y="836712"/>
            <a:ext cx="8676456" cy="3313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600" b="1" dirty="0" smtClean="0">
                <a:solidFill>
                  <a:srgbClr val="0000FF"/>
                </a:solidFill>
              </a:rPr>
              <a:t>Гигиеническая оценка продуктов питания животного происхождения: </a:t>
            </a:r>
          </a:p>
          <a:p>
            <a:pPr>
              <a:lnSpc>
                <a:spcPct val="150000"/>
              </a:lnSpc>
            </a:pPr>
            <a:r>
              <a:rPr lang="ru-RU" sz="3600" b="1" dirty="0" smtClean="0">
                <a:solidFill>
                  <a:srgbClr val="0000FF"/>
                </a:solidFill>
              </a:rPr>
              <a:t>молоко и молочные продукты, мясо,  рыба, птица, яйца</a:t>
            </a:r>
            <a:endParaRPr lang="ru-RU" sz="36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95536" y="188640"/>
            <a:ext cx="828092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24000"/>
            <a:r>
              <a:rPr lang="ru-RU" sz="2400" b="1" dirty="0" smtClean="0">
                <a:solidFill>
                  <a:srgbClr val="0000FF"/>
                </a:solidFill>
              </a:rPr>
              <a:t>Жиры мясопродуктов </a:t>
            </a:r>
            <a:r>
              <a:rPr lang="ru-RU" sz="2400" dirty="0" smtClean="0">
                <a:solidFill>
                  <a:srgbClr val="0000FF"/>
                </a:solidFill>
              </a:rPr>
              <a:t>отличаются большим содержанием средне- и длинноцепочечных НЖК, что обусловливает их тугоплавкость. Небольшое количество МНЖК и ПНЖК имеется в мясе 1-й категории и существенно уменьшается по мере снижения упитанности. В свинине </a:t>
            </a:r>
            <a:r>
              <a:rPr lang="ru-RU" sz="2400" dirty="0" err="1" smtClean="0">
                <a:solidFill>
                  <a:srgbClr val="0000FF"/>
                </a:solidFill>
              </a:rPr>
              <a:t>линолевой</a:t>
            </a:r>
            <a:r>
              <a:rPr lang="ru-RU" sz="2400" dirty="0" smtClean="0">
                <a:solidFill>
                  <a:srgbClr val="0000FF"/>
                </a:solidFill>
              </a:rPr>
              <a:t> и </a:t>
            </a:r>
            <a:r>
              <a:rPr lang="ru-RU" sz="2400" dirty="0" err="1" smtClean="0">
                <a:solidFill>
                  <a:srgbClr val="0000FF"/>
                </a:solidFill>
              </a:rPr>
              <a:t>арахидоновой</a:t>
            </a:r>
            <a:r>
              <a:rPr lang="ru-RU" sz="2400" dirty="0" smtClean="0">
                <a:solidFill>
                  <a:srgbClr val="0000FF"/>
                </a:solidFill>
              </a:rPr>
              <a:t> жирных кислот значительно больше, чем в говядине и баранине. </a:t>
            </a:r>
          </a:p>
          <a:p>
            <a:pPr indent="324000"/>
            <a:r>
              <a:rPr lang="ru-RU" sz="2400" dirty="0" smtClean="0">
                <a:solidFill>
                  <a:srgbClr val="0000FF"/>
                </a:solidFill>
              </a:rPr>
              <a:t>В </a:t>
            </a:r>
            <a:r>
              <a:rPr lang="ru-RU" sz="2400" dirty="0" smtClean="0">
                <a:solidFill>
                  <a:srgbClr val="0000FF"/>
                </a:solidFill>
              </a:rPr>
              <a:t>липидный комплекс </a:t>
            </a:r>
            <a:r>
              <a:rPr lang="ru-RU" sz="2400" b="1" dirty="0" smtClean="0">
                <a:solidFill>
                  <a:srgbClr val="0000FF"/>
                </a:solidFill>
              </a:rPr>
              <a:t>яичного желтка </a:t>
            </a:r>
            <a:r>
              <a:rPr lang="ru-RU" sz="2400" dirty="0" smtClean="0">
                <a:solidFill>
                  <a:srgbClr val="0000FF"/>
                </a:solidFill>
              </a:rPr>
              <a:t>входят НЖК (пальмитиновая и стеариновая), МНЖК (олеиновая), ПНЖК (</a:t>
            </a:r>
            <a:r>
              <a:rPr lang="ru-RU" sz="2400" dirty="0" err="1" smtClean="0">
                <a:solidFill>
                  <a:srgbClr val="0000FF"/>
                </a:solidFill>
              </a:rPr>
              <a:t>линолевая</a:t>
            </a:r>
            <a:r>
              <a:rPr lang="ru-RU" sz="2400" dirty="0" smtClean="0">
                <a:solidFill>
                  <a:srgbClr val="0000FF"/>
                </a:solidFill>
              </a:rPr>
              <a:t> и </a:t>
            </a:r>
            <a:r>
              <a:rPr lang="ru-RU" sz="2400" dirty="0" err="1" smtClean="0">
                <a:solidFill>
                  <a:srgbClr val="0000FF"/>
                </a:solidFill>
              </a:rPr>
              <a:t>арахидоновая</a:t>
            </a:r>
            <a:r>
              <a:rPr lang="ru-RU" sz="2400" dirty="0" smtClean="0">
                <a:solidFill>
                  <a:srgbClr val="0000FF"/>
                </a:solidFill>
              </a:rPr>
              <a:t>), </a:t>
            </a:r>
            <a:r>
              <a:rPr lang="ru-RU" sz="2400" dirty="0" err="1" smtClean="0">
                <a:solidFill>
                  <a:srgbClr val="0000FF"/>
                </a:solidFill>
              </a:rPr>
              <a:t>триглицериды</a:t>
            </a:r>
            <a:r>
              <a:rPr lang="ru-RU" sz="2400" dirty="0" smtClean="0">
                <a:solidFill>
                  <a:srgbClr val="0000FF"/>
                </a:solidFill>
              </a:rPr>
              <a:t>, </a:t>
            </a:r>
            <a:r>
              <a:rPr lang="ru-RU" sz="2400" dirty="0" err="1" smtClean="0">
                <a:solidFill>
                  <a:srgbClr val="0000FF"/>
                </a:solidFill>
              </a:rPr>
              <a:t>фосфолипиды</a:t>
            </a:r>
            <a:r>
              <a:rPr lang="ru-RU" sz="2400" dirty="0" smtClean="0">
                <a:solidFill>
                  <a:srgbClr val="0000FF"/>
                </a:solidFill>
              </a:rPr>
              <a:t> (лецитин, </a:t>
            </a:r>
            <a:r>
              <a:rPr lang="ru-RU" sz="2400" dirty="0" err="1" smtClean="0">
                <a:solidFill>
                  <a:srgbClr val="0000FF"/>
                </a:solidFill>
              </a:rPr>
              <a:t>кефалин</a:t>
            </a:r>
            <a:r>
              <a:rPr lang="ru-RU" sz="2400" dirty="0" smtClean="0">
                <a:solidFill>
                  <a:srgbClr val="0000FF"/>
                </a:solidFill>
              </a:rPr>
              <a:t>, </a:t>
            </a:r>
            <a:r>
              <a:rPr lang="ru-RU" sz="2400" dirty="0" err="1" smtClean="0">
                <a:solidFill>
                  <a:srgbClr val="0000FF"/>
                </a:solidFill>
              </a:rPr>
              <a:t>сфингомиелин</a:t>
            </a:r>
            <a:r>
              <a:rPr lang="ru-RU" sz="2400" dirty="0" smtClean="0">
                <a:solidFill>
                  <a:srgbClr val="0000FF"/>
                </a:solidFill>
              </a:rPr>
              <a:t>), а также значительное количество холестерина. При этом содержание лецитина превосходит количество холестерина в 6 раз, что является благоприятным соотношением</a:t>
            </a:r>
            <a:r>
              <a:rPr lang="ru-RU" sz="2400" dirty="0" smtClean="0">
                <a:solidFill>
                  <a:srgbClr val="0000FF"/>
                </a:solidFill>
              </a:rPr>
              <a:t>.</a:t>
            </a:r>
            <a:endParaRPr lang="ru-RU" sz="2400" dirty="0" smtClean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8"/>
          <p:cNvSpPr>
            <a:spLocks noChangeArrowheads="1"/>
          </p:cNvSpPr>
          <p:nvPr/>
        </p:nvSpPr>
        <p:spPr bwMode="auto">
          <a:xfrm>
            <a:off x="2339752" y="519063"/>
            <a:ext cx="63001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119063" algn="l"/>
                <a:tab pos="949325" algn="l"/>
              </a:tabLst>
            </a:pP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Жиры в мясе птиц и яйцах</a:t>
            </a:r>
            <a:endParaRPr lang="ru-RU" sz="2400" b="1" dirty="0">
              <a:solidFill>
                <a:srgbClr val="0000FF"/>
              </a:solidFill>
            </a:endParaRPr>
          </a:p>
        </p:txBody>
      </p:sp>
      <p:pic>
        <p:nvPicPr>
          <p:cNvPr id="6" name="Picture 12" descr="Яйцо куриное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5252" y="3501008"/>
            <a:ext cx="1714500" cy="1143001"/>
          </a:xfrm>
          <a:prstGeom prst="rect">
            <a:avLst/>
          </a:prstGeom>
          <a:noFill/>
        </p:spPr>
      </p:pic>
      <p:pic>
        <p:nvPicPr>
          <p:cNvPr id="7" name="Picture 10" descr="Куриное мясо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5979" y="1196751"/>
            <a:ext cx="1944216" cy="1296145"/>
          </a:xfrm>
          <a:prstGeom prst="rect">
            <a:avLst/>
          </a:prstGeom>
          <a:noFill/>
        </p:spPr>
      </p:pic>
      <p:graphicFrame>
        <p:nvGraphicFramePr>
          <p:cNvPr id="8" name="Таблица 7"/>
          <p:cNvGraphicFramePr>
            <a:graphicFrameLocks noGrp="1"/>
          </p:cNvGraphicFramePr>
          <p:nvPr/>
        </p:nvGraphicFramePr>
        <p:xfrm>
          <a:off x="2555776" y="1079822"/>
          <a:ext cx="6096000" cy="4149378"/>
        </p:xfrm>
        <a:graphic>
          <a:graphicData uri="http://schemas.openxmlformats.org/drawingml/2006/table">
            <a:tbl>
              <a:tblPr/>
              <a:tblGrid>
                <a:gridCol w="5040560"/>
                <a:gridCol w="1055440"/>
              </a:tblGrid>
              <a:tr h="4415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Цыплята-бройлеры II категории </a:t>
                      </a:r>
                    </a:p>
                  </a:txBody>
                  <a:tcPr marL="38420" marR="38420" marT="38420" marB="38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11,2 </a:t>
                      </a:r>
                    </a:p>
                  </a:txBody>
                  <a:tcPr marL="47641" marR="47641" marT="47641" marB="476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15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Цыплята-бройлеры I категории </a:t>
                      </a:r>
                    </a:p>
                  </a:txBody>
                  <a:tcPr marL="38420" marR="38420" marT="38420" marB="38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16,1 </a:t>
                      </a:r>
                    </a:p>
                  </a:txBody>
                  <a:tcPr marL="47641" marR="47641" marT="47641" marB="476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15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Индейки I категории </a:t>
                      </a:r>
                    </a:p>
                  </a:txBody>
                  <a:tcPr marL="38420" marR="38420" marT="38420" marB="38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22 </a:t>
                      </a:r>
                    </a:p>
                  </a:txBody>
                  <a:tcPr marL="47641" marR="47641" marT="47641" marB="476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15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Утки I категории </a:t>
                      </a:r>
                    </a:p>
                  </a:txBody>
                  <a:tcPr marL="38420" marR="38420" marT="38420" marB="38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38 </a:t>
                      </a:r>
                    </a:p>
                  </a:txBody>
                  <a:tcPr marL="47641" marR="47641" marT="47641" marB="476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15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Гуси I категории </a:t>
                      </a:r>
                    </a:p>
                  </a:txBody>
                  <a:tcPr marL="38420" marR="38420" marT="38420" marB="38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39 </a:t>
                      </a:r>
                    </a:p>
                  </a:txBody>
                  <a:tcPr marL="47641" marR="47641" marT="47641" marB="476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15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Яйцо куриное целое </a:t>
                      </a:r>
                      <a:endParaRPr lang="ru-RU" sz="240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420" marR="38420" marT="38420" marB="38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11,5 </a:t>
                      </a:r>
                      <a:endParaRPr lang="ru-RU" sz="240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41" marR="47641" marT="47641" marB="476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15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Яйцо куриное отварное </a:t>
                      </a:r>
                      <a:endParaRPr lang="ru-RU" sz="2400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420" marR="38420" marT="38420" marB="38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11.5 </a:t>
                      </a:r>
                      <a:endParaRPr lang="ru-RU" sz="240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41" marR="47641" marT="47641" marB="476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15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Яичница глазунья </a:t>
                      </a:r>
                      <a:endParaRPr lang="ru-RU" sz="2400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8420" marR="38420" marT="38420" marB="38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20.9 </a:t>
                      </a:r>
                      <a:endParaRPr lang="ru-RU" sz="240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41" marR="47641" marT="47641" marB="476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15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Яичный порошок </a:t>
                      </a:r>
                    </a:p>
                  </a:txBody>
                  <a:tcPr marL="38420" marR="38420" marT="38420" marB="384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37,3 </a:t>
                      </a:r>
                    </a:p>
                  </a:txBody>
                  <a:tcPr marL="47641" marR="47641" marT="47641" marB="476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8"/>
          <p:cNvSpPr>
            <a:spLocks noChangeArrowheads="1"/>
          </p:cNvSpPr>
          <p:nvPr/>
        </p:nvSpPr>
        <p:spPr bwMode="auto">
          <a:xfrm>
            <a:off x="2123728" y="260648"/>
            <a:ext cx="676875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119063" algn="l"/>
                <a:tab pos="949325" algn="l"/>
              </a:tabLst>
            </a:pP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Жиры в рыбе и морепродуктах</a:t>
            </a:r>
            <a:endParaRPr lang="ru-RU" sz="2400" b="1" dirty="0">
              <a:solidFill>
                <a:srgbClr val="0000FF"/>
              </a:solidFill>
            </a:endParaRPr>
          </a:p>
        </p:txBody>
      </p:sp>
      <p:pic>
        <p:nvPicPr>
          <p:cNvPr id="4" name="Picture 8" descr="Лосось (семга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764704"/>
            <a:ext cx="1714500" cy="1143001"/>
          </a:xfrm>
          <a:prstGeom prst="rect">
            <a:avLst/>
          </a:prstGeom>
          <a:noFill/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278362"/>
            <a:ext cx="1505983" cy="1573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4192365"/>
            <a:ext cx="1810791" cy="1243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2483768" y="866329"/>
          <a:ext cx="6363319" cy="5095156"/>
        </p:xfrm>
        <a:graphic>
          <a:graphicData uri="http://schemas.openxmlformats.org/drawingml/2006/table">
            <a:tbl>
              <a:tblPr/>
              <a:tblGrid>
                <a:gridCol w="4824536"/>
                <a:gridCol w="1538783"/>
              </a:tblGrid>
              <a:tr h="4515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Треска </a:t>
                      </a:r>
                    </a:p>
                  </a:txBody>
                  <a:tcPr marL="39288" marR="39288" marT="39288" marB="39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0,6 </a:t>
                      </a:r>
                    </a:p>
                  </a:txBody>
                  <a:tcPr marL="48718" marR="48718" marT="48718" marB="48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Минтай </a:t>
                      </a:r>
                    </a:p>
                  </a:txBody>
                  <a:tcPr marL="39288" marR="39288" marT="39288" marB="39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0,9 </a:t>
                      </a:r>
                    </a:p>
                  </a:txBody>
                  <a:tcPr marL="48718" marR="48718" marT="48718" marB="48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Пикша </a:t>
                      </a:r>
                    </a:p>
                  </a:txBody>
                  <a:tcPr marL="39288" marR="39288" marT="39288" marB="39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0,4 </a:t>
                      </a:r>
                    </a:p>
                  </a:txBody>
                  <a:tcPr marL="48718" marR="48718" marT="48718" marB="48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Судак </a:t>
                      </a:r>
                    </a:p>
                  </a:txBody>
                  <a:tcPr marL="39288" marR="39288" marT="39288" marB="39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1,1 </a:t>
                      </a:r>
                    </a:p>
                  </a:txBody>
                  <a:tcPr marL="48718" marR="48718" marT="48718" marB="48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Палтус </a:t>
                      </a:r>
                    </a:p>
                  </a:txBody>
                  <a:tcPr marL="39288" marR="39288" marT="39288" marB="39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1,3 </a:t>
                      </a:r>
                    </a:p>
                  </a:txBody>
                  <a:tcPr marL="48718" marR="48718" marT="48718" marB="48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Окунь морской </a:t>
                      </a:r>
                    </a:p>
                  </a:txBody>
                  <a:tcPr marL="39288" marR="39288" marT="39288" marB="39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3,3 </a:t>
                      </a:r>
                    </a:p>
                  </a:txBody>
                  <a:tcPr marL="48718" marR="48718" marT="48718" marB="48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Лосось атлантический (семга) </a:t>
                      </a:r>
                    </a:p>
                  </a:txBody>
                  <a:tcPr marL="39288" marR="39288" marT="39288" marB="39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8,1 </a:t>
                      </a:r>
                    </a:p>
                  </a:txBody>
                  <a:tcPr marL="48718" marR="48718" marT="48718" marB="48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Сельдь жирная </a:t>
                      </a:r>
                    </a:p>
                  </a:txBody>
                  <a:tcPr marL="39288" marR="39288" marT="39288" marB="39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15 </a:t>
                      </a:r>
                    </a:p>
                  </a:txBody>
                  <a:tcPr marL="48718" marR="48718" marT="48718" marB="48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Печень </a:t>
                      </a:r>
                      <a:r>
                        <a:rPr lang="ru-RU" sz="2400" dirty="0" smtClean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трески</a:t>
                      </a:r>
                      <a:endParaRPr lang="ru-RU" sz="2400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9288" marR="39288" marT="39288" marB="39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65,7 </a:t>
                      </a:r>
                    </a:p>
                  </a:txBody>
                  <a:tcPr marL="48718" marR="48718" marT="48718" marB="48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Икра кеты зернистая</a:t>
                      </a:r>
                      <a:endParaRPr lang="ru-RU" sz="2400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9288" marR="39288" marT="39288" marB="39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13,8</a:t>
                      </a:r>
                      <a:endParaRPr lang="ru-RU" sz="2400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8718" marR="48718" marT="48718" marB="48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15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Икра осетровая</a:t>
                      </a:r>
                      <a:endParaRPr lang="ru-RU" sz="2400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39288" marR="39288" marT="39288" marB="39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24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10,7</a:t>
                      </a:r>
                      <a:endParaRPr lang="ru-RU" sz="2400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8718" marR="48718" marT="48718" marB="487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8775" y="156696"/>
            <a:ext cx="8785225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ru-RU" sz="2400" dirty="0" smtClean="0">
                <a:solidFill>
                  <a:srgbClr val="0000FF"/>
                </a:solidFill>
                <a:latin typeface="Arial" pitchFamily="34" charset="0"/>
              </a:rPr>
              <a:t>В </a:t>
            </a:r>
            <a:r>
              <a:rPr lang="ru-RU" sz="2400" dirty="0">
                <a:solidFill>
                  <a:srgbClr val="0000FF"/>
                </a:solidFill>
                <a:latin typeface="Arial" pitchFamily="34" charset="0"/>
              </a:rPr>
              <a:t>теле рыб жиры распределены равномерно. </a:t>
            </a:r>
            <a:r>
              <a:rPr lang="ru-RU" sz="2400" dirty="0" smtClean="0">
                <a:solidFill>
                  <a:srgbClr val="0000FF"/>
                </a:solidFill>
                <a:latin typeface="Arial" pitchFamily="34" charset="0"/>
              </a:rPr>
              <a:t>Липиды </a:t>
            </a:r>
            <a:r>
              <a:rPr lang="ru-RU" sz="2400" dirty="0">
                <a:solidFill>
                  <a:srgbClr val="0000FF"/>
                </a:solidFill>
                <a:latin typeface="Arial" pitchFamily="34" charset="0"/>
              </a:rPr>
              <a:t>представлены главным образом </a:t>
            </a:r>
            <a:r>
              <a:rPr lang="ru-RU" sz="2400" dirty="0" err="1">
                <a:solidFill>
                  <a:srgbClr val="0000FF"/>
                </a:solidFill>
                <a:latin typeface="Arial" pitchFamily="34" charset="0"/>
              </a:rPr>
              <a:t>триглицеридами</a:t>
            </a:r>
            <a:r>
              <a:rPr lang="ru-RU" sz="2400" dirty="0">
                <a:solidFill>
                  <a:srgbClr val="0000FF"/>
                </a:solidFill>
                <a:latin typeface="Arial" pitchFamily="34" charset="0"/>
              </a:rPr>
              <a:t> различных жирных кислот, среди которых до 90% составляют биологически активные </a:t>
            </a:r>
            <a:r>
              <a:rPr lang="ru-RU" sz="2400" b="1" dirty="0">
                <a:solidFill>
                  <a:srgbClr val="0000FF"/>
                </a:solidFill>
                <a:latin typeface="Arial" pitchFamily="34" charset="0"/>
              </a:rPr>
              <a:t>ненасыщенные жирные </a:t>
            </a:r>
            <a:r>
              <a:rPr lang="ru-RU" sz="2400" b="1" dirty="0" smtClean="0">
                <a:solidFill>
                  <a:srgbClr val="0000FF"/>
                </a:solidFill>
                <a:latin typeface="Arial" pitchFamily="34" charset="0"/>
              </a:rPr>
              <a:t>кислоты</a:t>
            </a:r>
            <a:r>
              <a:rPr lang="ru-RU" sz="2400" dirty="0" smtClean="0">
                <a:solidFill>
                  <a:srgbClr val="0000FF"/>
                </a:solidFill>
                <a:latin typeface="Arial" pitchFamily="34" charset="0"/>
              </a:rPr>
              <a:t>. Жир </a:t>
            </a:r>
            <a:r>
              <a:rPr lang="ru-RU" sz="2400" dirty="0">
                <a:solidFill>
                  <a:srgbClr val="0000FF"/>
                </a:solidFill>
                <a:latin typeface="Arial" pitchFamily="34" charset="0"/>
              </a:rPr>
              <a:t>пресноводных рыб богат жирными кислотами олеинового ряда, а жир морских рыб – </a:t>
            </a:r>
            <a:r>
              <a:rPr lang="ru-RU" sz="2400" dirty="0" err="1">
                <a:solidFill>
                  <a:srgbClr val="0000FF"/>
                </a:solidFill>
                <a:latin typeface="Arial" pitchFamily="34" charset="0"/>
              </a:rPr>
              <a:t>арахидоновой</a:t>
            </a:r>
            <a:r>
              <a:rPr lang="ru-RU" sz="2400" dirty="0">
                <a:solidFill>
                  <a:srgbClr val="0000FF"/>
                </a:solidFill>
                <a:latin typeface="Arial" pitchFamily="34" charset="0"/>
              </a:rPr>
              <a:t>, </a:t>
            </a:r>
            <a:r>
              <a:rPr lang="ru-RU" sz="2400" dirty="0" err="1">
                <a:solidFill>
                  <a:srgbClr val="0000FF"/>
                </a:solidFill>
                <a:latin typeface="Arial" pitchFamily="34" charset="0"/>
              </a:rPr>
              <a:t>клупанодоновой</a:t>
            </a:r>
            <a:r>
              <a:rPr lang="ru-RU" sz="2400" dirty="0">
                <a:solidFill>
                  <a:srgbClr val="0000FF"/>
                </a:solidFill>
                <a:latin typeface="Arial" pitchFamily="34" charset="0"/>
              </a:rPr>
              <a:t> и др. </a:t>
            </a:r>
            <a:r>
              <a:rPr lang="ru-RU" sz="2400" dirty="0" smtClean="0">
                <a:solidFill>
                  <a:srgbClr val="0000FF"/>
                </a:solidFill>
                <a:latin typeface="Arial" pitchFamily="34" charset="0"/>
              </a:rPr>
              <a:t>Высокое </a:t>
            </a:r>
            <a:r>
              <a:rPr lang="ru-RU" sz="2400" dirty="0">
                <a:solidFill>
                  <a:srgbClr val="0000FF"/>
                </a:solidFill>
                <a:latin typeface="Arial" pitchFamily="34" charset="0"/>
              </a:rPr>
              <a:t>содержание ненасыщенных жирных кислот придает жиру рыб жидкую консистенцию, если жир хранится при температуре 20°С.</a:t>
            </a:r>
          </a:p>
        </p:txBody>
      </p:sp>
      <p:graphicFrame>
        <p:nvGraphicFramePr>
          <p:cNvPr id="5" name="Group 171"/>
          <p:cNvGraphicFramePr>
            <a:graphicFrameLocks noGrp="1"/>
          </p:cNvGraphicFramePr>
          <p:nvPr/>
        </p:nvGraphicFramePr>
        <p:xfrm>
          <a:off x="1115617" y="3669000"/>
          <a:ext cx="7128791" cy="2424296"/>
        </p:xfrm>
        <a:graphic>
          <a:graphicData uri="http://schemas.openxmlformats.org/drawingml/2006/table">
            <a:tbl>
              <a:tblPr/>
              <a:tblGrid>
                <a:gridCol w="1924702"/>
                <a:gridCol w="1243649"/>
                <a:gridCol w="864096"/>
                <a:gridCol w="1152128"/>
                <a:gridCol w="936104"/>
                <a:gridCol w="1008112"/>
              </a:tblGrid>
              <a:tr h="47625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Продукты</a:t>
                      </a:r>
                      <a:endParaRPr kumimoji="0" lang="ru-R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Times New Roman CYR" charset="-52"/>
                      </a:endParaRP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Содержание жиров,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%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9069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насыщенных жирных кислот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33338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НЖК с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числом атомов углерода в цепи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7722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16 </a:t>
                      </a:r>
                      <a:b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</a:b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(n-7)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18 </a:t>
                      </a:r>
                      <a:b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</a:b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(n-6, n-3)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20 </a:t>
                      </a:r>
                      <a:b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</a:b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(n-6, n-3)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22 </a:t>
                      </a:r>
                      <a:b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</a:b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(n-6, n-3)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Пресноводных рыб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13–15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20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40–45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12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0,5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Свиной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25–29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2–3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50–65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–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0,3–1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Говяжий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27–30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2–3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40–50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–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0,2–0,6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Бараний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23–28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1–2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40–50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–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0,6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Растительные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47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оливковое масло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14,7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–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82,5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–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–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пальмовое масло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39,5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–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55,0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–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Times New Roman CYR" charset="-52"/>
                        </a:rPr>
                        <a:t>–</a:t>
                      </a:r>
                    </a:p>
                  </a:txBody>
                  <a:tcPr marL="23936" marR="23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95536" y="202495"/>
            <a:ext cx="849694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000FF"/>
                </a:solidFill>
              </a:rPr>
              <a:t>Для  взрослых физиологическая потребность в ω-6 жирных кислотах </a:t>
            </a:r>
            <a:r>
              <a:rPr lang="ru-RU" sz="2400" b="1" dirty="0" smtClean="0">
                <a:solidFill>
                  <a:srgbClr val="0000FF"/>
                </a:solidFill>
              </a:rPr>
              <a:t>8–10 г/сутки</a:t>
            </a:r>
            <a:r>
              <a:rPr lang="ru-RU" sz="2400" dirty="0" smtClean="0">
                <a:solidFill>
                  <a:srgbClr val="0000FF"/>
                </a:solidFill>
              </a:rPr>
              <a:t>, ω-3 – </a:t>
            </a:r>
            <a:r>
              <a:rPr lang="ru-RU" sz="2400" b="1" dirty="0" smtClean="0">
                <a:solidFill>
                  <a:srgbClr val="0000FF"/>
                </a:solidFill>
              </a:rPr>
              <a:t>0,8–1,6 г/сутки.</a:t>
            </a:r>
          </a:p>
          <a:p>
            <a:endParaRPr lang="ru-RU" sz="2400" dirty="0" smtClean="0">
              <a:solidFill>
                <a:srgbClr val="0000FF"/>
              </a:solidFill>
            </a:endParaRPr>
          </a:p>
          <a:p>
            <a:r>
              <a:rPr lang="ru-RU" sz="2400" dirty="0" smtClean="0">
                <a:solidFill>
                  <a:srgbClr val="0000FF"/>
                </a:solidFill>
              </a:rPr>
              <a:t>ω6 – </a:t>
            </a:r>
            <a:r>
              <a:rPr lang="ru-RU" sz="2400" dirty="0" err="1" smtClean="0">
                <a:solidFill>
                  <a:srgbClr val="0000FF"/>
                </a:solidFill>
              </a:rPr>
              <a:t>линолевая</a:t>
            </a:r>
            <a:r>
              <a:rPr lang="ru-RU" sz="2400" dirty="0" smtClean="0">
                <a:solidFill>
                  <a:srgbClr val="0000FF"/>
                </a:solidFill>
              </a:rPr>
              <a:t>, </a:t>
            </a:r>
            <a:r>
              <a:rPr lang="ru-RU" sz="2400" dirty="0" err="1" smtClean="0">
                <a:solidFill>
                  <a:srgbClr val="0000FF"/>
                </a:solidFill>
              </a:rPr>
              <a:t>гамма-линоленовая</a:t>
            </a:r>
            <a:r>
              <a:rPr lang="ru-RU" sz="2400" dirty="0" smtClean="0">
                <a:solidFill>
                  <a:srgbClr val="0000FF"/>
                </a:solidFill>
              </a:rPr>
              <a:t>, </a:t>
            </a:r>
            <a:r>
              <a:rPr lang="ru-RU" sz="2400" dirty="0" err="1" smtClean="0">
                <a:solidFill>
                  <a:srgbClr val="0000FF"/>
                </a:solidFill>
              </a:rPr>
              <a:t>арахидоновая</a:t>
            </a:r>
            <a:r>
              <a:rPr lang="ru-RU" sz="2400" dirty="0" smtClean="0">
                <a:solidFill>
                  <a:srgbClr val="0000FF"/>
                </a:solidFill>
              </a:rPr>
              <a:t> кислота – в растительных маслах, мясе индейки, свинине. </a:t>
            </a:r>
          </a:p>
          <a:p>
            <a:endParaRPr lang="ru-RU" sz="2400" dirty="0" smtClean="0">
              <a:solidFill>
                <a:srgbClr val="0000FF"/>
              </a:solidFill>
            </a:endParaRPr>
          </a:p>
          <a:p>
            <a:r>
              <a:rPr lang="ru-RU" sz="2400" dirty="0" smtClean="0">
                <a:solidFill>
                  <a:srgbClr val="0000FF"/>
                </a:solidFill>
              </a:rPr>
              <a:t>ω3 – </a:t>
            </a:r>
            <a:r>
              <a:rPr lang="ru-RU" sz="2400" dirty="0" err="1" smtClean="0">
                <a:solidFill>
                  <a:srgbClr val="0000FF"/>
                </a:solidFill>
              </a:rPr>
              <a:t>альфа-линоленовая</a:t>
            </a:r>
            <a:r>
              <a:rPr lang="ru-RU" sz="2400" dirty="0" smtClean="0">
                <a:solidFill>
                  <a:srgbClr val="0000FF"/>
                </a:solidFill>
              </a:rPr>
              <a:t> кислота (ALA), </a:t>
            </a:r>
            <a:r>
              <a:rPr lang="ru-RU" sz="2400" dirty="0" err="1" smtClean="0">
                <a:solidFill>
                  <a:srgbClr val="0000FF"/>
                </a:solidFill>
              </a:rPr>
              <a:t>эйкозапентаеновая</a:t>
            </a:r>
            <a:r>
              <a:rPr lang="ru-RU" sz="2400" dirty="0" smtClean="0">
                <a:solidFill>
                  <a:srgbClr val="0000FF"/>
                </a:solidFill>
              </a:rPr>
              <a:t> кислота (EPA), </a:t>
            </a:r>
            <a:r>
              <a:rPr lang="ru-RU" sz="2400" dirty="0" err="1" smtClean="0">
                <a:solidFill>
                  <a:srgbClr val="0000FF"/>
                </a:solidFill>
              </a:rPr>
              <a:t>докозагексаеновая</a:t>
            </a:r>
            <a:r>
              <a:rPr lang="ru-RU" sz="2400" dirty="0" smtClean="0">
                <a:solidFill>
                  <a:srgbClr val="0000FF"/>
                </a:solidFill>
              </a:rPr>
              <a:t> кислота (DHA) в рыбе, особенно в мелкой, находящейся в самом низу пищевой цепочки: скумбрия, анчоусы, сардины и сельдь, а также тунец, пикша и форель, в горчичном масле и др.</a:t>
            </a:r>
          </a:p>
          <a:p>
            <a:endParaRPr lang="ru-RU" sz="2400" dirty="0" smtClean="0">
              <a:solidFill>
                <a:srgbClr val="0000FF"/>
              </a:solidFill>
            </a:endParaRPr>
          </a:p>
          <a:p>
            <a:r>
              <a:rPr lang="ru-RU" sz="2400" b="1" dirty="0" smtClean="0">
                <a:solidFill>
                  <a:srgbClr val="0000FF"/>
                </a:solidFill>
              </a:rPr>
              <a:t>Оптимальное соотношение в рационе ω6:ω3 = 4:1 </a:t>
            </a:r>
            <a:endParaRPr lang="ru-RU" sz="2400" dirty="0" smtClean="0">
              <a:solidFill>
                <a:srgbClr val="0000FF"/>
              </a:solidFill>
            </a:endParaRPr>
          </a:p>
          <a:p>
            <a:r>
              <a:rPr lang="ru-RU" sz="2400" dirty="0" smtClean="0">
                <a:solidFill>
                  <a:srgbClr val="0000FF"/>
                </a:solidFill>
              </a:rPr>
              <a:t>увеличение ω-6 – оказывает </a:t>
            </a:r>
            <a:r>
              <a:rPr lang="ru-RU" sz="2400" dirty="0" err="1" smtClean="0">
                <a:solidFill>
                  <a:srgbClr val="0000FF"/>
                </a:solidFill>
              </a:rPr>
              <a:t>провоспалительный</a:t>
            </a:r>
            <a:r>
              <a:rPr lang="ru-RU" sz="2400" dirty="0" smtClean="0">
                <a:solidFill>
                  <a:srgbClr val="0000FF"/>
                </a:solidFill>
              </a:rPr>
              <a:t> эффект, </a:t>
            </a:r>
            <a:br>
              <a:rPr lang="ru-RU" sz="2400" dirty="0" smtClean="0">
                <a:solidFill>
                  <a:srgbClr val="0000FF"/>
                </a:solidFill>
              </a:rPr>
            </a:br>
            <a:r>
              <a:rPr lang="ru-RU" sz="2400" dirty="0" smtClean="0">
                <a:solidFill>
                  <a:srgbClr val="0000FF"/>
                </a:solidFill>
              </a:rPr>
              <a:t>увеличение ω-3 – противовоспалительное действие. </a:t>
            </a:r>
            <a:endParaRPr lang="ru-RU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5536" y="470277"/>
            <a:ext cx="856895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dirty="0" smtClean="0">
                <a:solidFill>
                  <a:srgbClr val="0000FF"/>
                </a:solidFill>
              </a:rPr>
              <a:t>Основным </a:t>
            </a:r>
            <a:r>
              <a:rPr lang="ru-RU" sz="2800" b="1" dirty="0" smtClean="0">
                <a:solidFill>
                  <a:srgbClr val="0000FF"/>
                </a:solidFill>
              </a:rPr>
              <a:t>углеводом</a:t>
            </a:r>
            <a:r>
              <a:rPr lang="ru-RU" sz="2800" dirty="0" smtClean="0">
                <a:solidFill>
                  <a:srgbClr val="0000FF"/>
                </a:solidFill>
              </a:rPr>
              <a:t> молока является уникальный молочный сахар – лактоза. Лактоза – дисахарид, состоящий из глюкозы и галактозы. Переваривание лактозы в кишечнике связано с наличием и активностью фермента </a:t>
            </a:r>
            <a:r>
              <a:rPr lang="ru-RU" sz="2800" dirty="0" err="1" smtClean="0">
                <a:solidFill>
                  <a:srgbClr val="0000FF"/>
                </a:solidFill>
              </a:rPr>
              <a:t>лактазы</a:t>
            </a:r>
            <a:r>
              <a:rPr lang="ru-RU" sz="2800" dirty="0" smtClean="0">
                <a:solidFill>
                  <a:srgbClr val="0000FF"/>
                </a:solidFill>
              </a:rPr>
              <a:t>, недостаточность которой может привести к проявлениям непереносимости молочных продуктов.</a:t>
            </a:r>
            <a:endParaRPr lang="ru-RU" sz="2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95536" y="404664"/>
            <a:ext cx="8280920" cy="5563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>
                <a:solidFill>
                  <a:srgbClr val="0000FF"/>
                </a:solidFill>
              </a:rPr>
              <a:t>Практически единственным </a:t>
            </a:r>
            <a:r>
              <a:rPr lang="ru-RU" sz="2400" b="1" dirty="0" smtClean="0">
                <a:solidFill>
                  <a:srgbClr val="0000FF"/>
                </a:solidFill>
              </a:rPr>
              <a:t>углеводом</a:t>
            </a:r>
            <a:r>
              <a:rPr lang="ru-RU" sz="2400" dirty="0" smtClean="0">
                <a:solidFill>
                  <a:srgbClr val="0000FF"/>
                </a:solidFill>
              </a:rPr>
              <a:t> в мясе является гликоген, количество которого крайне мало и несущественно с пищевых позиций. Однако он играет значительную роль в процессе созревания мяса – </a:t>
            </a:r>
            <a:r>
              <a:rPr lang="ru-RU" sz="2400" dirty="0" err="1" smtClean="0">
                <a:solidFill>
                  <a:srgbClr val="0000FF"/>
                </a:solidFill>
              </a:rPr>
              <a:t>аутолитическом</a:t>
            </a:r>
            <a:r>
              <a:rPr lang="ru-RU" sz="2400" dirty="0" smtClean="0">
                <a:solidFill>
                  <a:srgbClr val="0000FF"/>
                </a:solidFill>
              </a:rPr>
              <a:t> ферментативном превращении мяса с накоплением молочной и фосфорной кислот и понижением </a:t>
            </a:r>
            <a:r>
              <a:rPr lang="ru-RU" sz="2400" dirty="0" err="1" smtClean="0">
                <a:solidFill>
                  <a:srgbClr val="0000FF"/>
                </a:solidFill>
              </a:rPr>
              <a:t>рН</a:t>
            </a:r>
            <a:r>
              <a:rPr lang="ru-RU" sz="2400" dirty="0" smtClean="0">
                <a:solidFill>
                  <a:srgbClr val="0000FF"/>
                </a:solidFill>
              </a:rPr>
              <a:t> до 5,6. Созревание длится до 48 часов и обусловливает повышение пищевой ценности и бактериостатический эффект при дальнейшем хранении охлажденного мяса.</a:t>
            </a:r>
            <a:endParaRPr lang="ru-RU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8"/>
          <p:cNvSpPr>
            <a:spLocks noChangeArrowheads="1"/>
          </p:cNvSpPr>
          <p:nvPr/>
        </p:nvSpPr>
        <p:spPr bwMode="auto">
          <a:xfrm>
            <a:off x="395536" y="406623"/>
            <a:ext cx="82073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tabLst>
                <a:tab pos="119063" algn="l"/>
                <a:tab pos="949325" algn="l"/>
              </a:tabLst>
            </a:pPr>
            <a:r>
              <a:rPr lang="ru-RU" b="1" dirty="0">
                <a:solidFill>
                  <a:srgbClr val="017D4E"/>
                </a:solidFill>
                <a:cs typeface="Times New Roman" pitchFamily="18" charset="0"/>
              </a:rPr>
              <a:t>Нормы </a:t>
            </a:r>
            <a:r>
              <a:rPr lang="ru-RU" b="1" dirty="0" smtClean="0">
                <a:solidFill>
                  <a:srgbClr val="017D4E"/>
                </a:solidFill>
                <a:cs typeface="Times New Roman" pitchFamily="18" charset="0"/>
              </a:rPr>
              <a:t>физиологической потребности </a:t>
            </a:r>
            <a:r>
              <a:rPr lang="ru-RU" b="1" dirty="0">
                <a:solidFill>
                  <a:srgbClr val="017D4E"/>
                </a:solidFill>
                <a:cs typeface="Times New Roman" pitchFamily="18" charset="0"/>
              </a:rPr>
              <a:t>в </a:t>
            </a:r>
            <a:r>
              <a:rPr lang="ru-RU" b="1" dirty="0" smtClean="0">
                <a:solidFill>
                  <a:srgbClr val="017D4E"/>
                </a:solidFill>
                <a:cs typeface="Times New Roman" pitchFamily="18" charset="0"/>
              </a:rPr>
              <a:t>минеральных веществах для взрослых людей </a:t>
            </a:r>
            <a:r>
              <a:rPr lang="ru-RU" i="1" dirty="0">
                <a:solidFill>
                  <a:srgbClr val="017D4E"/>
                </a:solidFill>
                <a:cs typeface="Times New Roman" pitchFamily="18" charset="0"/>
              </a:rPr>
              <a:t>(МР 2.3.1.2432-08)</a:t>
            </a:r>
            <a:r>
              <a:rPr lang="ru-RU" dirty="0">
                <a:solidFill>
                  <a:srgbClr val="017D4E"/>
                </a:solidFill>
              </a:rPr>
              <a:t> </a:t>
            </a: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/>
        </p:nvGraphicFramePr>
        <p:xfrm>
          <a:off x="899592" y="1268762"/>
          <a:ext cx="6696744" cy="4392486"/>
        </p:xfrm>
        <a:graphic>
          <a:graphicData uri="http://schemas.openxmlformats.org/drawingml/2006/table">
            <a:tbl>
              <a:tblPr/>
              <a:tblGrid>
                <a:gridCol w="3766918"/>
                <a:gridCol w="2929826"/>
              </a:tblGrid>
              <a:tr h="73208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</a:rPr>
                        <a:t>Кальций, мг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017D4E"/>
                          </a:solidFill>
                          <a:latin typeface="+mn-lt"/>
                          <a:ea typeface="Times New Roman"/>
                        </a:rPr>
                        <a:t>1000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208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0000FF"/>
                          </a:solidFill>
                          <a:latin typeface="+mn-lt"/>
                          <a:ea typeface="Times New Roman"/>
                        </a:rPr>
                        <a:t>Фосфор, мг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017D4E"/>
                          </a:solidFill>
                          <a:latin typeface="+mn-lt"/>
                          <a:ea typeface="Times New Roman"/>
                        </a:rPr>
                        <a:t>800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208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0000FF"/>
                          </a:solidFill>
                          <a:latin typeface="+mn-lt"/>
                          <a:ea typeface="Times New Roman"/>
                        </a:rPr>
                        <a:t>Магний, мг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017D4E"/>
                          </a:solidFill>
                          <a:latin typeface="+mn-lt"/>
                          <a:ea typeface="Times New Roman"/>
                        </a:rPr>
                        <a:t>400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208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0000FF"/>
                          </a:solidFill>
                          <a:latin typeface="+mn-lt"/>
                          <a:ea typeface="Times New Roman"/>
                        </a:rPr>
                        <a:t>Калий, мг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017D4E"/>
                          </a:solidFill>
                          <a:latin typeface="+mn-lt"/>
                          <a:ea typeface="Times New Roman"/>
                        </a:rPr>
                        <a:t>2500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208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0000FF"/>
                          </a:solidFill>
                          <a:latin typeface="+mn-lt"/>
                          <a:ea typeface="Times New Roman"/>
                        </a:rPr>
                        <a:t>Натрий, мг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017D4E"/>
                          </a:solidFill>
                          <a:latin typeface="+mn-lt"/>
                          <a:ea typeface="Times New Roman"/>
                        </a:rPr>
                        <a:t>1300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208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</a:rPr>
                        <a:t>Железо, </a:t>
                      </a:r>
                      <a:r>
                        <a:rPr lang="ru-RU" sz="2000" b="1" dirty="0" smtClean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</a:rPr>
                        <a:t>мг (мужчины/женщины)</a:t>
                      </a:r>
                      <a:endParaRPr lang="ru-RU" sz="2000" b="1" dirty="0">
                        <a:solidFill>
                          <a:srgbClr val="0000FF"/>
                        </a:solidFill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</a:rPr>
                        <a:t>10/18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ChangeArrowheads="1"/>
          </p:cNvSpPr>
          <p:nvPr/>
        </p:nvSpPr>
        <p:spPr bwMode="auto">
          <a:xfrm>
            <a:off x="323528" y="254253"/>
            <a:ext cx="8820472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ru-RU" sz="1600" b="1" dirty="0" smtClean="0">
                <a:solidFill>
                  <a:srgbClr val="0000FF"/>
                </a:solidFill>
                <a:latin typeface="+mn-lt"/>
              </a:rPr>
              <a:t>Минеральные вещества молока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+mn-lt"/>
              <a:ea typeface="Calibri" pitchFamily="34" charset="0"/>
              <a:cs typeface="Times New Roman" pitchFamily="18" charset="0"/>
            </a:endParaRPr>
          </a:p>
          <a:p>
            <a:pPr marL="0"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Кальций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является наиболее важным макроэлементом молока. Он содержится в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легкоусваеваимой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форме и хорошо сбалансирован с фосфором. Содержание кальция в коровьем молоке колеблется от 100 до 140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мг%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+mn-lt"/>
              <a:cs typeface="Arial" pitchFamily="34" charset="0"/>
            </a:endParaRPr>
          </a:p>
          <a:p>
            <a:pPr marL="0"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Фосфор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. Содержание Р колеблется от 74 до 130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мг%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. Р содержится в молоке в минеральной и органической формах. Неорганические соединения представлены фосфатами кальция и других металлов, их содержание составляет около 45—100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мг%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. Органические соединения — это фосфор в составе казеина,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фосфолипидов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, фосфорных эфиров углеводов, ряда ферментов, нуклеиновых кислот.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+mn-lt"/>
              <a:cs typeface="Arial" pitchFamily="34" charset="0"/>
            </a:endParaRPr>
          </a:p>
          <a:p>
            <a:pPr marL="0"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Магний.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Количество магния в молоке незначительно и составляет 12—14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мг%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.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Mg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является необходимым компонентом животного организма — он играет важную роль в развитии иммунитета новорождённого, увеличивает его устойчивость к кишечным заболеваниям, улучшает их рост и развитие, а также необходим для нормальной жизнедеятельности микрофлоры рубца, положительно влияет на продуктивность взрослых животных.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+mn-lt"/>
              <a:cs typeface="Arial" pitchFamily="34" charset="0"/>
            </a:endParaRPr>
          </a:p>
          <a:p>
            <a:pPr marL="0"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Калий и натрий.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Содержание К в молоке колеблется от 135 до 170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мг%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,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Na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— от 30 до 77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мг%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. Их количество зависит от физиологического состава животных и незначительно изменяется в течение года — к концу года повышается содержание натрия и понижается калия.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+mn-lt"/>
              <a:cs typeface="Arial" pitchFamily="34" charset="0"/>
            </a:endParaRPr>
          </a:p>
          <a:p>
            <a:pPr marL="0"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Содержание </a:t>
            </a: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хлора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 (хлоридов) в молоке колеблется от 90 до 120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мг%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Times New Roman" pitchFamily="18" charset="0"/>
              </a:rPr>
              <a:t>. Резкое повышение концентрации хлоридов (на 25—30 %) наблюдается при заболевании животных маститом.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8"/>
          <p:cNvSpPr>
            <a:spLocks noChangeArrowheads="1"/>
          </p:cNvSpPr>
          <p:nvPr/>
        </p:nvSpPr>
        <p:spPr bwMode="auto">
          <a:xfrm>
            <a:off x="360040" y="332656"/>
            <a:ext cx="88204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119063" algn="l"/>
                <a:tab pos="949325" algn="l"/>
              </a:tabLst>
            </a:pP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Минеральные вещества молока и молочных продуктов</a:t>
            </a:r>
            <a:endParaRPr lang="ru-RU" sz="2400" b="1" dirty="0">
              <a:solidFill>
                <a:srgbClr val="0000FF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539552" y="836712"/>
          <a:ext cx="8280921" cy="5171820"/>
        </p:xfrm>
        <a:graphic>
          <a:graphicData uri="http://schemas.openxmlformats.org/drawingml/2006/table">
            <a:tbl>
              <a:tblPr/>
              <a:tblGrid>
                <a:gridCol w="1857403"/>
                <a:gridCol w="1160877"/>
                <a:gridCol w="1006093"/>
                <a:gridCol w="1083485"/>
                <a:gridCol w="1083485"/>
                <a:gridCol w="1083485"/>
                <a:gridCol w="1006093"/>
              </a:tblGrid>
              <a:tr h="74247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Содержание в 100 г продукта</a:t>
                      </a:r>
                      <a:endParaRPr lang="ru-RU" sz="1800" b="0" dirty="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Натрий, мг</a:t>
                      </a:r>
                      <a:endParaRPr lang="ru-RU" sz="1800" b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Калий, мг</a:t>
                      </a:r>
                      <a:endParaRPr lang="ru-RU" sz="1800" b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Кальций, мг</a:t>
                      </a:r>
                      <a:endParaRPr lang="ru-RU" sz="1800" b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Магний, мг</a:t>
                      </a:r>
                      <a:endParaRPr lang="ru-RU" sz="1800" b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Фосфор, мг</a:t>
                      </a:r>
                      <a:endParaRPr lang="ru-RU" sz="1800" b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Железо, мг</a:t>
                      </a:r>
                      <a:endParaRPr lang="ru-RU" sz="1800" b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3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solidFill>
                            <a:srgbClr val="0000FF"/>
                          </a:solidFill>
                          <a:latin typeface="+mn-lt"/>
                          <a:ea typeface="Calibri"/>
                          <a:cs typeface="Times New Roman"/>
                        </a:rPr>
                        <a:t>Творог жирный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41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112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150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23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216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0,4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90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solidFill>
                            <a:srgbClr val="0000FF"/>
                          </a:solidFill>
                          <a:latin typeface="+mn-lt"/>
                          <a:ea typeface="Calibri"/>
                          <a:cs typeface="Times New Roman"/>
                        </a:rPr>
                        <a:t>Творог </a:t>
                      </a:r>
                      <a:r>
                        <a:rPr lang="ru-RU" sz="1800" dirty="0" err="1" smtClean="0">
                          <a:solidFill>
                            <a:srgbClr val="0000FF"/>
                          </a:solidFill>
                          <a:latin typeface="+mn-lt"/>
                          <a:ea typeface="Calibri"/>
                          <a:cs typeface="Times New Roman"/>
                        </a:rPr>
                        <a:t>нежирн</a:t>
                      </a:r>
                      <a:r>
                        <a:rPr lang="ru-RU" sz="1800" dirty="0" smtClean="0">
                          <a:solidFill>
                            <a:srgbClr val="0000FF"/>
                          </a:solidFill>
                          <a:latin typeface="+mn-lt"/>
                          <a:ea typeface="Calibri"/>
                          <a:cs typeface="Times New Roman"/>
                        </a:rPr>
                        <a:t>.</a:t>
                      </a:r>
                      <a:endParaRPr lang="ru-RU" sz="1800" dirty="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44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117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120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24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189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0,3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458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solidFill>
                            <a:srgbClr val="0000FF"/>
                          </a:solidFill>
                          <a:latin typeface="+mn-lt"/>
                          <a:ea typeface="Calibri"/>
                          <a:cs typeface="Times New Roman"/>
                        </a:rPr>
                        <a:t>Масло </a:t>
                      </a:r>
                      <a:r>
                        <a:rPr lang="ru-RU" sz="1800" dirty="0" smtClean="0">
                          <a:solidFill>
                            <a:srgbClr val="0000FF"/>
                          </a:solidFill>
                          <a:latin typeface="+mn-lt"/>
                          <a:ea typeface="Calibri"/>
                          <a:cs typeface="Times New Roman"/>
                        </a:rPr>
                        <a:t>слив.</a:t>
                      </a:r>
                      <a:endParaRPr lang="ru-RU" sz="1800" dirty="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7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15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12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0,40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19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0,2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solidFill>
                            <a:srgbClr val="0000FF"/>
                          </a:solidFill>
                          <a:latin typeface="+mn-lt"/>
                          <a:ea typeface="Calibri"/>
                          <a:cs typeface="Times New Roman"/>
                        </a:rPr>
                        <a:t>Молоко сгущенное с сахаром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130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365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307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34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219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0,2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 smtClean="0">
                          <a:solidFill>
                            <a:srgbClr val="0000FF"/>
                          </a:solidFill>
                          <a:latin typeface="+mn-lt"/>
                          <a:ea typeface="Calibri"/>
                          <a:cs typeface="Times New Roman"/>
                        </a:rPr>
                        <a:t>Сыр </a:t>
                      </a:r>
                      <a:r>
                        <a:rPr lang="ru-RU" sz="1800" dirty="0" err="1" smtClean="0">
                          <a:solidFill>
                            <a:srgbClr val="0000FF"/>
                          </a:solidFill>
                          <a:latin typeface="+mn-lt"/>
                          <a:ea typeface="Calibri"/>
                          <a:cs typeface="Times New Roman"/>
                        </a:rPr>
                        <a:t>пошехон</a:t>
                      </a:r>
                      <a:r>
                        <a:rPr lang="ru-RU" sz="1800" dirty="0" smtClean="0">
                          <a:solidFill>
                            <a:srgbClr val="0000FF"/>
                          </a:solidFill>
                          <a:latin typeface="+mn-lt"/>
                          <a:ea typeface="Calibri"/>
                          <a:cs typeface="Times New Roman"/>
                        </a:rPr>
                        <a:t>.</a:t>
                      </a:r>
                      <a:endParaRPr lang="ru-RU" sz="1800" dirty="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860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1 050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540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79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000FF"/>
                          </a:solidFill>
                          <a:latin typeface="+mn-lt"/>
                          <a:ea typeface="Calibri"/>
                          <a:cs typeface="Times New Roman"/>
                        </a:rPr>
                        <a:t>Сметана 20% жирности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35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109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86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8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60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0,20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solidFill>
                            <a:srgbClr val="0000FF"/>
                          </a:solidFill>
                          <a:latin typeface="+mn-lt"/>
                          <a:ea typeface="Calibri"/>
                          <a:cs typeface="Times New Roman"/>
                        </a:rPr>
                        <a:t>Молоко коровье 3,2%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50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146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120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14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90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0,06</a:t>
                      </a: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ChangeArrowheads="1"/>
          </p:cNvSpPr>
          <p:nvPr/>
        </p:nvSpPr>
        <p:spPr bwMode="auto">
          <a:xfrm>
            <a:off x="395536" y="260648"/>
            <a:ext cx="84963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ru-RU" sz="2800" b="1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Каков вклад продуктов животного происхождения в удовлетворение суточной потребности </a:t>
            </a:r>
            <a:r>
              <a:rPr lang="ru-RU" sz="2800" b="1" dirty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в </a:t>
            </a:r>
            <a:r>
              <a:rPr lang="ru-RU" sz="2800" b="1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энергии?</a:t>
            </a:r>
            <a:endParaRPr lang="ru-RU" sz="2800" b="1" dirty="0">
              <a:solidFill>
                <a:srgbClr val="0000FF"/>
              </a:solidFill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67544" y="1700808"/>
            <a:ext cx="867645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400" b="1" dirty="0" smtClean="0">
                <a:solidFill>
                  <a:srgbClr val="017D4E"/>
                </a:solidFill>
              </a:rPr>
              <a:t>Зависит от характера питания:</a:t>
            </a:r>
          </a:p>
          <a:p>
            <a:pPr>
              <a:spcAft>
                <a:spcPts val="600"/>
              </a:spcAft>
            </a:pPr>
            <a:r>
              <a:rPr lang="ru-RU" sz="2400" dirty="0" smtClean="0">
                <a:solidFill>
                  <a:srgbClr val="017D4E"/>
                </a:solidFill>
              </a:rPr>
              <a:t>Ребенок 1 полугодия жизни получает питание исключительно продуктами животного происхождения;</a:t>
            </a:r>
          </a:p>
          <a:p>
            <a:pPr>
              <a:spcAft>
                <a:spcPts val="600"/>
              </a:spcAft>
            </a:pPr>
            <a:r>
              <a:rPr lang="ru-RU" sz="2400" dirty="0" err="1" smtClean="0">
                <a:solidFill>
                  <a:srgbClr val="017D4E"/>
                </a:solidFill>
              </a:rPr>
              <a:t>Веган</a:t>
            </a:r>
            <a:r>
              <a:rPr lang="ru-RU" sz="2400" dirty="0" smtClean="0">
                <a:solidFill>
                  <a:srgbClr val="017D4E"/>
                </a:solidFill>
              </a:rPr>
              <a:t> – питается исключительно продуктами растительного происхождения;</a:t>
            </a:r>
          </a:p>
          <a:p>
            <a:pPr>
              <a:spcAft>
                <a:spcPts val="600"/>
              </a:spcAft>
            </a:pPr>
            <a:r>
              <a:rPr lang="ru-RU" sz="2400" dirty="0" smtClean="0">
                <a:solidFill>
                  <a:srgbClr val="017D4E"/>
                </a:solidFill>
              </a:rPr>
              <a:t>Между ними – люди, получающие смешанное питание, потребности в энергии у которых удовлетворяются за счет:</a:t>
            </a:r>
          </a:p>
          <a:p>
            <a:pPr>
              <a:spcAft>
                <a:spcPts val="600"/>
              </a:spcAft>
            </a:pPr>
            <a:r>
              <a:rPr lang="ru-RU" sz="2400" b="1" dirty="0" smtClean="0">
                <a:solidFill>
                  <a:srgbClr val="017D4E"/>
                </a:solidFill>
              </a:rPr>
              <a:t>Продуктов животного происхождения – на 20%</a:t>
            </a:r>
          </a:p>
          <a:p>
            <a:pPr>
              <a:spcAft>
                <a:spcPts val="600"/>
              </a:spcAft>
            </a:pPr>
            <a:r>
              <a:rPr lang="ru-RU" sz="2400" dirty="0" smtClean="0">
                <a:solidFill>
                  <a:srgbClr val="017D4E"/>
                </a:solidFill>
              </a:rPr>
              <a:t>Зерновых и жиров – на 50%</a:t>
            </a:r>
          </a:p>
          <a:p>
            <a:pPr>
              <a:spcAft>
                <a:spcPts val="600"/>
              </a:spcAft>
            </a:pPr>
            <a:r>
              <a:rPr lang="ru-RU" sz="2400" dirty="0" smtClean="0">
                <a:solidFill>
                  <a:srgbClr val="017D4E"/>
                </a:solidFill>
              </a:rPr>
              <a:t>Овощей и плодов – на 30%</a:t>
            </a:r>
            <a:endParaRPr lang="ru-RU" sz="2400" dirty="0">
              <a:solidFill>
                <a:srgbClr val="017D4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8"/>
          <p:cNvSpPr>
            <a:spLocks noChangeArrowheads="1"/>
          </p:cNvSpPr>
          <p:nvPr/>
        </p:nvSpPr>
        <p:spPr bwMode="auto">
          <a:xfrm>
            <a:off x="360040" y="447055"/>
            <a:ext cx="88204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119063" algn="l"/>
                <a:tab pos="949325" algn="l"/>
              </a:tabLst>
            </a:pP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Минеральные вещества рыбы и морепродуктов</a:t>
            </a:r>
            <a:endParaRPr lang="ru-RU" sz="2400" b="1" dirty="0">
              <a:solidFill>
                <a:srgbClr val="0000FF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467544" y="1196752"/>
          <a:ext cx="8208910" cy="4655344"/>
        </p:xfrm>
        <a:graphic>
          <a:graphicData uri="http://schemas.openxmlformats.org/drawingml/2006/table">
            <a:tbl>
              <a:tblPr/>
              <a:tblGrid>
                <a:gridCol w="2088232"/>
                <a:gridCol w="903801"/>
                <a:gridCol w="997344"/>
                <a:gridCol w="1074063"/>
                <a:gridCol w="1074063"/>
                <a:gridCol w="1074063"/>
                <a:gridCol w="997344"/>
              </a:tblGrid>
              <a:tr h="74247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Содержание </a:t>
                      </a:r>
                      <a:r>
                        <a:rPr lang="ru-RU" sz="1800" b="0" dirty="0" smtClean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/>
                      </a:r>
                      <a:br>
                        <a:rPr lang="ru-RU" sz="1800" b="0" dirty="0" smtClean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</a:br>
                      <a:r>
                        <a:rPr lang="ru-RU" sz="1800" b="0" dirty="0" smtClean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в </a:t>
                      </a: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100 г продукта</a:t>
                      </a:r>
                      <a:endParaRPr lang="ru-RU" sz="1800" b="0" dirty="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Натрий, мг</a:t>
                      </a:r>
                      <a:endParaRPr lang="ru-RU" sz="1800" b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Калий, мг</a:t>
                      </a:r>
                      <a:endParaRPr lang="ru-RU" sz="1800" b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Кальций, мг</a:t>
                      </a:r>
                      <a:endParaRPr lang="ru-RU" sz="1800" b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Магний, мг</a:t>
                      </a:r>
                      <a:endParaRPr lang="ru-RU" sz="1800" b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Фосфор, мг</a:t>
                      </a:r>
                      <a:endParaRPr lang="ru-RU" sz="1800" b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Железо, мг</a:t>
                      </a:r>
                      <a:endParaRPr lang="ru-RU" sz="1800" b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3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Горбуша</a:t>
                      </a:r>
                      <a:endParaRPr lang="ru-RU" sz="1800" b="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100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335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20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30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200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0,6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90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Горбуша </a:t>
                      </a:r>
                      <a:r>
                        <a:rPr lang="ru-RU" sz="1800" b="0" dirty="0" smtClean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консервы)</a:t>
                      </a:r>
                      <a:endParaRPr lang="ru-RU" sz="1800" b="0" dirty="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260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185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56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230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0,9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458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Лосось </a:t>
                      </a:r>
                      <a:r>
                        <a:rPr lang="ru-RU" sz="1800" b="0" dirty="0" smtClean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атлантический</a:t>
                      </a:r>
                      <a:endParaRPr lang="ru-RU" sz="1800" b="0" dirty="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45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420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15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25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210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0,8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Минтай</a:t>
                      </a:r>
                      <a:endParaRPr lang="ru-RU" sz="1800" b="0" dirty="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120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420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40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55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240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0,8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Треска</a:t>
                      </a:r>
                      <a:endParaRPr lang="ru-RU" sz="1800" b="0" dirty="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100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340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25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30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210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0,6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79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Треска печень (консервы)</a:t>
                      </a:r>
                      <a:endParaRPr lang="ru-RU" sz="1800" b="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110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35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50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230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1,9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Тунец</a:t>
                      </a:r>
                      <a:endParaRPr lang="ru-RU" sz="1800" b="0" dirty="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75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350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30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30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280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8"/>
          <p:cNvSpPr>
            <a:spLocks noChangeArrowheads="1"/>
          </p:cNvSpPr>
          <p:nvPr/>
        </p:nvSpPr>
        <p:spPr bwMode="auto">
          <a:xfrm>
            <a:off x="360040" y="447055"/>
            <a:ext cx="88204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119063" algn="l"/>
                <a:tab pos="949325" algn="l"/>
              </a:tabLst>
            </a:pP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Минеральные вещества в мясе, птице и яйцах</a:t>
            </a:r>
            <a:endParaRPr lang="ru-RU" sz="2400" b="1" dirty="0">
              <a:solidFill>
                <a:srgbClr val="0000FF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467544" y="1196752"/>
          <a:ext cx="8208910" cy="4796314"/>
        </p:xfrm>
        <a:graphic>
          <a:graphicData uri="http://schemas.openxmlformats.org/drawingml/2006/table">
            <a:tbl>
              <a:tblPr/>
              <a:tblGrid>
                <a:gridCol w="2088232"/>
                <a:gridCol w="903801"/>
                <a:gridCol w="997344"/>
                <a:gridCol w="1074063"/>
                <a:gridCol w="1074063"/>
                <a:gridCol w="1074063"/>
                <a:gridCol w="997344"/>
              </a:tblGrid>
              <a:tr h="74247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Содержание </a:t>
                      </a:r>
                      <a:r>
                        <a:rPr lang="ru-RU" sz="1800" b="0" dirty="0" smtClean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/>
                      </a:r>
                      <a:br>
                        <a:rPr lang="ru-RU" sz="1800" b="0" dirty="0" smtClean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</a:br>
                      <a:r>
                        <a:rPr lang="ru-RU" sz="1800" b="0" dirty="0" smtClean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в </a:t>
                      </a: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100 г продукта</a:t>
                      </a:r>
                      <a:endParaRPr lang="ru-RU" sz="1800" b="0" dirty="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Натрий, мг</a:t>
                      </a:r>
                      <a:endParaRPr lang="ru-RU" sz="1800" b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Калий, мг</a:t>
                      </a:r>
                      <a:endParaRPr lang="ru-RU" sz="1800" b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Кальций, мг</a:t>
                      </a:r>
                      <a:endParaRPr lang="ru-RU" sz="1800" b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Магний, мг</a:t>
                      </a:r>
                      <a:endParaRPr lang="ru-RU" sz="1800" b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Фосфор, мг</a:t>
                      </a:r>
                      <a:endParaRPr lang="ru-RU" sz="1800" b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Железо, мг</a:t>
                      </a:r>
                      <a:endParaRPr lang="ru-RU" sz="1800" b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Говядина </a:t>
                      </a:r>
                      <a:endParaRPr lang="ru-RU" sz="1800" dirty="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65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325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9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22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188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2,7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9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Свинина </a:t>
                      </a:r>
                      <a:endParaRPr lang="ru-RU" sz="180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47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230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6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20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130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1,4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1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Баранина </a:t>
                      </a:r>
                      <a:endParaRPr lang="ru-RU" sz="180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80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270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9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20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168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Колбаса молочная</a:t>
                      </a:r>
                      <a:endParaRPr lang="ru-RU" sz="180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835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250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40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21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169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1,7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Колбаса </a:t>
                      </a:r>
                      <a:r>
                        <a:rPr lang="ru-RU" sz="1800" dirty="0" err="1" smtClean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полукоп-ченая</a:t>
                      </a:r>
                      <a:endParaRPr lang="ru-RU" sz="1800" dirty="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1630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334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29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27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226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2,7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7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Куры </a:t>
                      </a:r>
                      <a:endParaRPr lang="ru-RU" sz="180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70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194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16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18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165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1,6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Цыплята-бройлеры </a:t>
                      </a:r>
                      <a:endParaRPr lang="ru-RU" sz="180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70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236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14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19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160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1,3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Яйца куриные</a:t>
                      </a:r>
                      <a:endParaRPr lang="ru-RU" sz="1800" dirty="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0,25</a:t>
                      </a:r>
                      <a:endParaRPr lang="ru-RU" sz="18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0,07</a:t>
                      </a:r>
                      <a:endParaRPr lang="ru-RU" sz="18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0,44</a:t>
                      </a:r>
                      <a:endParaRPr lang="ru-RU" sz="18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0,19</a:t>
                      </a:r>
                      <a:endParaRPr lang="ru-RU" sz="18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  <a:endParaRPr lang="ru-RU" sz="18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  <a:endParaRPr lang="ru-RU" sz="18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/>
          <p:cNvSpPr>
            <a:spLocks noChangeArrowheads="1"/>
          </p:cNvSpPr>
          <p:nvPr/>
        </p:nvSpPr>
        <p:spPr bwMode="auto">
          <a:xfrm>
            <a:off x="395536" y="260648"/>
            <a:ext cx="8280920" cy="60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Пищевые продукты, богатые 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катионами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, обусловливают в организме электроположительные сдвиги, т.е. приводят к 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ощелачивающему действию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. Пищевые продукты, богатые 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анионами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, обусловливают в организме электроотрицательные сдвиги  и приводят к </a:t>
            </a:r>
            <a:r>
              <a:rPr kumimoji="0" lang="ru-RU" sz="2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закисляющему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 действию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. 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К минеральным элементам 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щелочного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 действия относятся кальций, магний, натрий и калий. Этими элементами богаты 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молоко и молочные продукты, овощи, фрукты, картофель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К минеральным элементам 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кислотного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 действия относятся фосфор, сера и хлор. Эти элементы в значительном количестве представлены в продуктах 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животного происхождения (мясо, рыба, яйца), а также в зерновых продуктах (хлеб, крупы, хлебо­булочные и макаронные изделия)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lt"/>
                <a:ea typeface="Calibri" pitchFamily="34" charset="0"/>
                <a:cs typeface="Arial" pitchFamily="34" charset="0"/>
              </a:rPr>
              <a:t>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5536" y="260648"/>
            <a:ext cx="8280920" cy="5695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24000"/>
            <a:r>
              <a:rPr lang="ru-RU" sz="2800" b="1" dirty="0" smtClean="0">
                <a:solidFill>
                  <a:srgbClr val="0000FF"/>
                </a:solidFill>
              </a:rPr>
              <a:t>Воспалительные процессы в организме идут с тенденцией к сдвигу кислотно-основного состояния в кислую сторону.</a:t>
            </a:r>
          </a:p>
          <a:p>
            <a:pPr indent="324000"/>
            <a:r>
              <a:rPr lang="ru-RU" sz="2800" dirty="0" smtClean="0">
                <a:solidFill>
                  <a:srgbClr val="0000FF"/>
                </a:solidFill>
              </a:rPr>
              <a:t>Острые и хронические воспалительные процессы сопровождают большинство патологических процессов, от травм и ОРВИ, до метаболического синдрома, сахарного диабета, атеросклероза, бронхиальной астмой и т.д. Тенденция к </a:t>
            </a:r>
            <a:r>
              <a:rPr lang="ru-RU" sz="2800" dirty="0" err="1" smtClean="0">
                <a:solidFill>
                  <a:srgbClr val="0000FF"/>
                </a:solidFill>
              </a:rPr>
              <a:t>ацидотическим</a:t>
            </a:r>
            <a:r>
              <a:rPr lang="ru-RU" sz="2800" dirty="0" smtClean="0">
                <a:solidFill>
                  <a:srgbClr val="0000FF"/>
                </a:solidFill>
              </a:rPr>
              <a:t> сдвигам характерна и для больных аутоиммунными, дегенеративными заболеваниями соединительной ткани, злокачественными новообразованиями.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5536" y="260648"/>
            <a:ext cx="856895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24000"/>
            <a:r>
              <a:rPr lang="ru-RU" sz="2800" b="1" dirty="0" smtClean="0">
                <a:solidFill>
                  <a:srgbClr val="FF0000"/>
                </a:solidFill>
              </a:rPr>
              <a:t>Усиливают воспаление </a:t>
            </a:r>
            <a:r>
              <a:rPr lang="ru-RU" sz="2800" dirty="0" smtClean="0">
                <a:solidFill>
                  <a:srgbClr val="FF0000"/>
                </a:solidFill>
              </a:rPr>
              <a:t>и способствуют его </a:t>
            </a:r>
            <a:r>
              <a:rPr lang="ru-RU" sz="2800" dirty="0" err="1" smtClean="0">
                <a:solidFill>
                  <a:srgbClr val="FF0000"/>
                </a:solidFill>
              </a:rPr>
              <a:t>хронизации</a:t>
            </a:r>
            <a:r>
              <a:rPr lang="ru-RU" sz="2800" dirty="0" smtClean="0">
                <a:solidFill>
                  <a:srgbClr val="FF0000"/>
                </a:solidFill>
              </a:rPr>
              <a:t> продукты питания с </a:t>
            </a:r>
            <a:r>
              <a:rPr lang="ru-RU" sz="2800" b="1" dirty="0" smtClean="0">
                <a:solidFill>
                  <a:srgbClr val="FF0000"/>
                </a:solidFill>
              </a:rPr>
              <a:t>кислотным</a:t>
            </a:r>
            <a:r>
              <a:rPr lang="ru-RU" sz="2800" dirty="0" smtClean="0">
                <a:solidFill>
                  <a:srgbClr val="FF0000"/>
                </a:solidFill>
              </a:rPr>
              <a:t> действием: продукты </a:t>
            </a:r>
            <a:r>
              <a:rPr lang="ru-RU" sz="2800" b="1" dirty="0" smtClean="0">
                <a:solidFill>
                  <a:srgbClr val="FF0000"/>
                </a:solidFill>
                <a:ea typeface="Calibri" pitchFamily="34" charset="0"/>
                <a:cs typeface="Arial" pitchFamily="34" charset="0"/>
              </a:rPr>
              <a:t>животного происхождения (мясо, рыба, яйца), зерновые (хлеб, крупы, хлебо­булочные и макаронные изделия), </a:t>
            </a:r>
            <a:r>
              <a:rPr lang="ru-RU" sz="2800" b="1" dirty="0" smtClean="0">
                <a:solidFill>
                  <a:srgbClr val="FF0000"/>
                </a:solidFill>
              </a:rPr>
              <a:t> кондитерские изделия, а также сахар и сласти, </a:t>
            </a:r>
            <a:r>
              <a:rPr lang="ru-RU" sz="2800" b="1" dirty="0" err="1" smtClean="0">
                <a:solidFill>
                  <a:srgbClr val="FF0000"/>
                </a:solidFill>
              </a:rPr>
              <a:t>гидрогенизированные</a:t>
            </a:r>
            <a:r>
              <a:rPr lang="ru-RU" sz="2800" b="1" dirty="0" smtClean="0">
                <a:solidFill>
                  <a:srgbClr val="FF0000"/>
                </a:solidFill>
              </a:rPr>
              <a:t> жиры.</a:t>
            </a:r>
            <a:r>
              <a:rPr lang="ru-RU" sz="2800" dirty="0" smtClean="0">
                <a:solidFill>
                  <a:srgbClr val="FF0000"/>
                </a:solidFill>
              </a:rPr>
              <a:t> </a:t>
            </a:r>
          </a:p>
          <a:p>
            <a:pPr indent="324000"/>
            <a:endParaRPr lang="ru-RU" sz="2800" b="1" dirty="0" smtClean="0">
              <a:solidFill>
                <a:srgbClr val="017D4E"/>
              </a:solidFill>
            </a:endParaRPr>
          </a:p>
          <a:p>
            <a:pPr indent="324000"/>
            <a:r>
              <a:rPr lang="ru-RU" sz="2800" b="1" dirty="0" smtClean="0">
                <a:solidFill>
                  <a:srgbClr val="017D4E"/>
                </a:solidFill>
              </a:rPr>
              <a:t>Препятствуют</a:t>
            </a:r>
            <a:r>
              <a:rPr lang="ru-RU" sz="2800" dirty="0" smtClean="0">
                <a:solidFill>
                  <a:srgbClr val="017D4E"/>
                </a:solidFill>
              </a:rPr>
              <a:t> развитию воспаления и </a:t>
            </a:r>
            <a:r>
              <a:rPr lang="ru-RU" sz="2800" dirty="0" err="1" smtClean="0">
                <a:solidFill>
                  <a:srgbClr val="017D4E"/>
                </a:solidFill>
              </a:rPr>
              <a:t>хронизации</a:t>
            </a:r>
            <a:r>
              <a:rPr lang="ru-RU" sz="2800" dirty="0" smtClean="0">
                <a:solidFill>
                  <a:srgbClr val="017D4E"/>
                </a:solidFill>
              </a:rPr>
              <a:t> заболевания продукты питания со </a:t>
            </a:r>
            <a:r>
              <a:rPr lang="ru-RU" sz="2800" b="1" dirty="0" smtClean="0">
                <a:solidFill>
                  <a:srgbClr val="017D4E"/>
                </a:solidFill>
              </a:rPr>
              <a:t>щелочным</a:t>
            </a:r>
            <a:r>
              <a:rPr lang="ru-RU" sz="2800" dirty="0" smtClean="0">
                <a:solidFill>
                  <a:srgbClr val="017D4E"/>
                </a:solidFill>
              </a:rPr>
              <a:t> действием: </a:t>
            </a:r>
            <a:r>
              <a:rPr lang="ru-RU" sz="2800" b="1" dirty="0" smtClean="0">
                <a:solidFill>
                  <a:srgbClr val="017D4E"/>
                </a:solidFill>
                <a:ea typeface="Calibri" pitchFamily="34" charset="0"/>
                <a:cs typeface="Arial" pitchFamily="34" charset="0"/>
              </a:rPr>
              <a:t>молоко и молочные продукты, овощи, фрукты, картофель</a:t>
            </a:r>
            <a:r>
              <a:rPr lang="ru-RU" sz="2800" dirty="0" smtClean="0">
                <a:solidFill>
                  <a:srgbClr val="017D4E"/>
                </a:solidFill>
                <a:ea typeface="Calibri" pitchFamily="34" charset="0"/>
                <a:cs typeface="Arial" pitchFamily="34" charset="0"/>
              </a:rPr>
              <a:t>.</a:t>
            </a:r>
            <a:endParaRPr lang="ru-RU" sz="2800" dirty="0" smtClean="0">
              <a:solidFill>
                <a:srgbClr val="017D4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8"/>
          <p:cNvSpPr>
            <a:spLocks noChangeArrowheads="1"/>
          </p:cNvSpPr>
          <p:nvPr/>
        </p:nvSpPr>
        <p:spPr bwMode="auto">
          <a:xfrm>
            <a:off x="395536" y="406623"/>
            <a:ext cx="82073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tabLst>
                <a:tab pos="119063" algn="l"/>
                <a:tab pos="949325" algn="l"/>
              </a:tabLst>
            </a:pPr>
            <a:r>
              <a:rPr lang="ru-RU" b="1" dirty="0">
                <a:solidFill>
                  <a:srgbClr val="017D4E"/>
                </a:solidFill>
                <a:cs typeface="Times New Roman" pitchFamily="18" charset="0"/>
              </a:rPr>
              <a:t>Нормы </a:t>
            </a:r>
            <a:r>
              <a:rPr lang="ru-RU" b="1" dirty="0" smtClean="0">
                <a:solidFill>
                  <a:srgbClr val="017D4E"/>
                </a:solidFill>
                <a:cs typeface="Times New Roman" pitchFamily="18" charset="0"/>
              </a:rPr>
              <a:t>физиологической потребности </a:t>
            </a:r>
            <a:r>
              <a:rPr lang="ru-RU" b="1" dirty="0">
                <a:solidFill>
                  <a:srgbClr val="017D4E"/>
                </a:solidFill>
                <a:cs typeface="Times New Roman" pitchFamily="18" charset="0"/>
              </a:rPr>
              <a:t>в </a:t>
            </a:r>
            <a:r>
              <a:rPr lang="ru-RU" b="1" dirty="0" smtClean="0">
                <a:solidFill>
                  <a:srgbClr val="017D4E"/>
                </a:solidFill>
                <a:cs typeface="Times New Roman" pitchFamily="18" charset="0"/>
              </a:rPr>
              <a:t>витаминах для взрослых людей </a:t>
            </a:r>
            <a:r>
              <a:rPr lang="ru-RU" i="1" dirty="0">
                <a:solidFill>
                  <a:srgbClr val="017D4E"/>
                </a:solidFill>
                <a:cs typeface="Times New Roman" pitchFamily="18" charset="0"/>
              </a:rPr>
              <a:t>(МР 2.3.1.2432-08)</a:t>
            </a:r>
            <a:r>
              <a:rPr lang="ru-RU" dirty="0">
                <a:solidFill>
                  <a:srgbClr val="017D4E"/>
                </a:solidFill>
              </a:rPr>
              <a:t> 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1259632" y="1268762"/>
          <a:ext cx="5760640" cy="4392486"/>
        </p:xfrm>
        <a:graphic>
          <a:graphicData uri="http://schemas.openxmlformats.org/drawingml/2006/table">
            <a:tbl>
              <a:tblPr/>
              <a:tblGrid>
                <a:gridCol w="3240360"/>
                <a:gridCol w="2520280"/>
              </a:tblGrid>
              <a:tr h="732081">
                <a:tc>
                  <a:txBody>
                    <a:bodyPr/>
                    <a:lstStyle/>
                    <a:p>
                      <a:pPr lv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dirty="0">
                          <a:solidFill>
                            <a:srgbClr val="0000FF"/>
                          </a:solidFill>
                          <a:latin typeface="+mn-lt"/>
                          <a:ea typeface="Calibri"/>
                          <a:cs typeface="Times New Roman"/>
                        </a:rPr>
                        <a:t>А, мкг </a:t>
                      </a:r>
                      <a:r>
                        <a:rPr lang="ru-RU" sz="2000" b="1" dirty="0" err="1" smtClean="0">
                          <a:solidFill>
                            <a:srgbClr val="0000FF"/>
                          </a:solidFill>
                          <a:latin typeface="+mn-lt"/>
                          <a:ea typeface="Calibri"/>
                          <a:cs typeface="Times New Roman"/>
                        </a:rPr>
                        <a:t>ретинолевый</a:t>
                      </a:r>
                      <a:r>
                        <a:rPr lang="ru-RU" sz="2000" b="1" dirty="0" smtClean="0">
                          <a:solidFill>
                            <a:srgbClr val="0000FF"/>
                          </a:solidFill>
                          <a:latin typeface="+mn-lt"/>
                          <a:ea typeface="Calibri"/>
                          <a:cs typeface="Times New Roman"/>
                        </a:rPr>
                        <a:t> эквивалент</a:t>
                      </a:r>
                      <a:endParaRPr lang="ru-RU" sz="2000" b="1" dirty="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900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2081">
                <a:tc>
                  <a:txBody>
                    <a:bodyPr/>
                    <a:lstStyle/>
                    <a:p>
                      <a:pPr lv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l-GR" sz="2000" b="1" dirty="0" smtClean="0">
                          <a:solidFill>
                            <a:srgbClr val="0000FF"/>
                          </a:solidFill>
                          <a:latin typeface="+mn-lt"/>
                          <a:ea typeface="Calibri"/>
                          <a:cs typeface="Times New Roman"/>
                        </a:rPr>
                        <a:t>β</a:t>
                      </a:r>
                      <a:r>
                        <a:rPr lang="ru-RU" sz="2000" b="1" dirty="0" smtClean="0">
                          <a:solidFill>
                            <a:srgbClr val="0000FF"/>
                          </a:solidFill>
                          <a:latin typeface="+mn-lt"/>
                          <a:ea typeface="Calibri"/>
                          <a:cs typeface="Times New Roman"/>
                        </a:rPr>
                        <a:t>-каротин</a:t>
                      </a:r>
                      <a:r>
                        <a:rPr lang="ru-RU" sz="2000" b="1" dirty="0">
                          <a:solidFill>
                            <a:srgbClr val="0000FF"/>
                          </a:solidFill>
                          <a:latin typeface="+mn-lt"/>
                          <a:ea typeface="Calibri"/>
                          <a:cs typeface="Times New Roman"/>
                        </a:rPr>
                        <a:t>, мг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5,0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2081">
                <a:tc>
                  <a:txBody>
                    <a:bodyPr/>
                    <a:lstStyle/>
                    <a:p>
                      <a:pPr lv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dirty="0">
                          <a:solidFill>
                            <a:srgbClr val="0000FF"/>
                          </a:solidFill>
                          <a:latin typeface="+mn-lt"/>
                          <a:ea typeface="Calibri"/>
                          <a:cs typeface="Times New Roman"/>
                        </a:rPr>
                        <a:t>В1, мг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1,5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2081">
                <a:tc>
                  <a:txBody>
                    <a:bodyPr/>
                    <a:lstStyle/>
                    <a:p>
                      <a:pPr lv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dirty="0">
                          <a:solidFill>
                            <a:srgbClr val="0000FF"/>
                          </a:solidFill>
                          <a:latin typeface="+mn-lt"/>
                          <a:ea typeface="Calibri"/>
                          <a:cs typeface="Times New Roman"/>
                        </a:rPr>
                        <a:t>В2, мг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1,8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2081">
                <a:tc>
                  <a:txBody>
                    <a:bodyPr/>
                    <a:lstStyle/>
                    <a:p>
                      <a:pPr lv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dirty="0">
                          <a:solidFill>
                            <a:srgbClr val="0000FF"/>
                          </a:solidFill>
                          <a:latin typeface="+mn-lt"/>
                          <a:ea typeface="Calibri"/>
                          <a:cs typeface="Times New Roman"/>
                        </a:rPr>
                        <a:t>РР, мг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20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2081">
                <a:tc>
                  <a:txBody>
                    <a:bodyPr/>
                    <a:lstStyle/>
                    <a:p>
                      <a:pPr lv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dirty="0" smtClean="0">
                          <a:solidFill>
                            <a:srgbClr val="0000FF"/>
                          </a:solidFill>
                          <a:latin typeface="+mn-lt"/>
                          <a:ea typeface="Calibri"/>
                          <a:cs typeface="Times New Roman"/>
                        </a:rPr>
                        <a:t>С</a:t>
                      </a:r>
                      <a:r>
                        <a:rPr lang="ru-RU" sz="2000" b="1" dirty="0">
                          <a:solidFill>
                            <a:srgbClr val="0000FF"/>
                          </a:solidFill>
                          <a:latin typeface="+mn-lt"/>
                          <a:ea typeface="Calibri"/>
                          <a:cs typeface="Times New Roman"/>
                        </a:rPr>
                        <a:t>, мг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90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8"/>
          <p:cNvSpPr>
            <a:spLocks noChangeArrowheads="1"/>
          </p:cNvSpPr>
          <p:nvPr/>
        </p:nvSpPr>
        <p:spPr bwMode="auto">
          <a:xfrm>
            <a:off x="360040" y="250195"/>
            <a:ext cx="88204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spAutoFit/>
          </a:bodyPr>
          <a:lstStyle/>
          <a:p>
            <a:pPr>
              <a:tabLst>
                <a:tab pos="119063" algn="l"/>
                <a:tab pos="949325" algn="l"/>
              </a:tabLst>
            </a:pPr>
            <a:r>
              <a:rPr lang="ru-RU" sz="2000" b="1" dirty="0" smtClean="0">
                <a:solidFill>
                  <a:srgbClr val="0000FF"/>
                </a:solidFill>
                <a:cs typeface="Times New Roman" pitchFamily="18" charset="0"/>
              </a:rPr>
              <a:t>Витамины в продуктах животного происхождения</a:t>
            </a:r>
            <a:endParaRPr lang="ru-RU" sz="2000" b="1" dirty="0">
              <a:solidFill>
                <a:srgbClr val="0000FF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539552" y="732215"/>
          <a:ext cx="8280921" cy="5511832"/>
        </p:xfrm>
        <a:graphic>
          <a:graphicData uri="http://schemas.openxmlformats.org/drawingml/2006/table">
            <a:tbl>
              <a:tblPr/>
              <a:tblGrid>
                <a:gridCol w="2016224"/>
                <a:gridCol w="1002056"/>
                <a:gridCol w="1006093"/>
                <a:gridCol w="1083485"/>
                <a:gridCol w="1083485"/>
                <a:gridCol w="1083485"/>
                <a:gridCol w="1006093"/>
              </a:tblGrid>
              <a:tr h="74247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Содержание в </a:t>
                      </a:r>
                      <a:r>
                        <a:rPr lang="ru-RU" sz="1800" b="0" dirty="0" smtClean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/>
                      </a:r>
                      <a:br>
                        <a:rPr lang="ru-RU" sz="1800" b="0" dirty="0" smtClean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</a:br>
                      <a:r>
                        <a:rPr lang="ru-RU" sz="1800" b="0" dirty="0" smtClean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100 </a:t>
                      </a:r>
                      <a:r>
                        <a:rPr lang="ru-RU" sz="1800" b="0" dirty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г продукта</a:t>
                      </a:r>
                      <a:endParaRPr lang="ru-RU" sz="1800" b="0" dirty="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000FF"/>
                          </a:solidFill>
                          <a:latin typeface="+mn-lt"/>
                          <a:ea typeface="Calibri"/>
                          <a:cs typeface="Times New Roman"/>
                        </a:rPr>
                        <a:t>А, мкг </a:t>
                      </a:r>
                      <a:endParaRPr lang="ru-RU" sz="1800" b="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0" dirty="0" smtClean="0">
                          <a:solidFill>
                            <a:srgbClr val="0000FF"/>
                          </a:solidFill>
                          <a:latin typeface="+mn-lt"/>
                          <a:ea typeface="Calibri"/>
                          <a:cs typeface="Times New Roman"/>
                        </a:rPr>
                        <a:t>каротин, мг</a:t>
                      </a:r>
                      <a:endParaRPr lang="ru-RU" sz="1800" b="0" dirty="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0" dirty="0" smtClean="0">
                          <a:solidFill>
                            <a:srgbClr val="0000FF"/>
                          </a:solidFill>
                          <a:latin typeface="+mn-lt"/>
                          <a:ea typeface="Calibri"/>
                          <a:cs typeface="Times New Roman"/>
                        </a:rPr>
                        <a:t>В1, мг</a:t>
                      </a:r>
                      <a:endParaRPr lang="ru-RU" sz="1800" b="0" dirty="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0" dirty="0" smtClean="0">
                          <a:solidFill>
                            <a:srgbClr val="0000FF"/>
                          </a:solidFill>
                          <a:latin typeface="+mn-lt"/>
                          <a:ea typeface="Calibri"/>
                          <a:cs typeface="Times New Roman"/>
                        </a:rPr>
                        <a:t>В2, мг</a:t>
                      </a:r>
                      <a:endParaRPr lang="ru-RU" sz="1800" b="0" dirty="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0" dirty="0" smtClean="0">
                          <a:solidFill>
                            <a:srgbClr val="0000FF"/>
                          </a:solidFill>
                          <a:latin typeface="+mn-lt"/>
                          <a:ea typeface="Calibri"/>
                          <a:cs typeface="Times New Roman"/>
                        </a:rPr>
                        <a:t>РР, мг</a:t>
                      </a:r>
                      <a:endParaRPr lang="ru-RU" sz="1800" b="0" dirty="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0" dirty="0" smtClean="0">
                          <a:solidFill>
                            <a:srgbClr val="0000FF"/>
                          </a:solidFill>
                          <a:latin typeface="+mn-lt"/>
                          <a:ea typeface="Calibri"/>
                          <a:cs typeface="Times New Roman"/>
                        </a:rPr>
                        <a:t>С, мг</a:t>
                      </a:r>
                      <a:endParaRPr lang="ru-RU" sz="1800" b="0" dirty="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Молоко 3,2%</a:t>
                      </a:r>
                      <a:endParaRPr lang="ru-RU" sz="1800" dirty="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22</a:t>
                      </a:r>
                      <a:endParaRPr lang="ru-RU" sz="18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0,02</a:t>
                      </a:r>
                      <a:endParaRPr lang="ru-RU" sz="18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0,04</a:t>
                      </a:r>
                      <a:endParaRPr lang="ru-RU" sz="18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0,15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0,1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1,3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9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Кефир жирный</a:t>
                      </a:r>
                      <a:endParaRPr lang="ru-RU" sz="180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22</a:t>
                      </a:r>
                      <a:endParaRPr lang="ru-RU" sz="18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0,01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0,03</a:t>
                      </a:r>
                      <a:endParaRPr lang="ru-RU" sz="18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0,17</a:t>
                      </a:r>
                      <a:endParaRPr lang="ru-RU" sz="18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0,14</a:t>
                      </a:r>
                      <a:endParaRPr lang="ru-RU" sz="18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0,7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1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Сметана 20%</a:t>
                      </a:r>
                      <a:endParaRPr lang="ru-RU" sz="180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150</a:t>
                      </a:r>
                      <a:endParaRPr lang="ru-RU" sz="18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0,15</a:t>
                      </a:r>
                      <a:endParaRPr lang="ru-RU" sz="18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0,03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0,11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0,1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0,3</a:t>
                      </a:r>
                      <a:endParaRPr lang="ru-RU" sz="18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1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Творог жирный</a:t>
                      </a:r>
                      <a:endParaRPr lang="ru-RU" sz="180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110</a:t>
                      </a:r>
                      <a:endParaRPr lang="ru-RU" sz="18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0,06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0,05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0,3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0,3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0,5</a:t>
                      </a:r>
                      <a:endParaRPr lang="ru-RU" sz="18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Масло сливочное </a:t>
                      </a:r>
                      <a:endParaRPr lang="ru-RU" sz="180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450</a:t>
                      </a:r>
                      <a:endParaRPr lang="ru-RU" sz="18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0,38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0,1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0,05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  <a:endParaRPr lang="ru-RU" sz="18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Говядина </a:t>
                      </a:r>
                      <a:endParaRPr lang="ru-RU" sz="180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  <a:endParaRPr lang="ru-RU" sz="18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0,06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0,15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4,7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  <a:endParaRPr lang="ru-RU" sz="18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7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Свинина </a:t>
                      </a:r>
                      <a:endParaRPr lang="ru-RU" sz="180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  <a:endParaRPr lang="ru-RU" sz="18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0,52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0,14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2,6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  <a:endParaRPr lang="ru-RU" sz="18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Треска</a:t>
                      </a:r>
                      <a:endParaRPr lang="ru-RU" sz="180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100</a:t>
                      </a:r>
                      <a:endParaRPr lang="ru-RU" sz="18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0,09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0,16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2,3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</a:t>
                      </a:r>
                      <a:endParaRPr lang="ru-RU" sz="18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Печень трески </a:t>
                      </a:r>
                      <a:endParaRPr lang="ru-RU" sz="180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4400</a:t>
                      </a:r>
                      <a:endParaRPr lang="ru-RU" sz="18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0,05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0,41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1,8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  <a:endParaRPr lang="ru-RU" sz="18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Куры </a:t>
                      </a:r>
                      <a:endParaRPr lang="ru-RU" sz="180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70</a:t>
                      </a:r>
                      <a:endParaRPr lang="ru-RU" sz="18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0,07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0,15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7,7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  <a:endParaRPr lang="ru-RU" sz="18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00FF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Яйца куриные</a:t>
                      </a:r>
                      <a:endParaRPr lang="ru-RU" sz="1800" dirty="0">
                        <a:solidFill>
                          <a:srgbClr val="0000FF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250</a:t>
                      </a:r>
                      <a:endParaRPr lang="ru-RU" sz="18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0,07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0,44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0,19</a:t>
                      </a:r>
                      <a:endParaRPr lang="ru-RU" sz="180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17D4E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</a:t>
                      </a:r>
                      <a:endParaRPr lang="ru-RU" sz="1800" dirty="0">
                        <a:solidFill>
                          <a:srgbClr val="017D4E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59055" marR="59055" marT="59055" marB="5905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>
            <a:spLocks noChangeArrowheads="1"/>
          </p:cNvSpPr>
          <p:nvPr/>
        </p:nvSpPr>
        <p:spPr bwMode="auto">
          <a:xfrm>
            <a:off x="391988" y="260648"/>
            <a:ext cx="8572500" cy="60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400" dirty="0" smtClean="0">
                <a:solidFill>
                  <a:srgbClr val="0000FF"/>
                </a:solidFill>
                <a:latin typeface="Arial" pitchFamily="34" charset="0"/>
              </a:rPr>
              <a:t>Содержание </a:t>
            </a:r>
            <a:r>
              <a:rPr lang="ru-RU" sz="2400" dirty="0">
                <a:solidFill>
                  <a:srgbClr val="0000FF"/>
                </a:solidFill>
                <a:latin typeface="Arial" pitchFamily="34" charset="0"/>
              </a:rPr>
              <a:t>витаминов А и D в </a:t>
            </a:r>
            <a:r>
              <a:rPr lang="ru-RU" sz="2400" dirty="0" smtClean="0">
                <a:solidFill>
                  <a:srgbClr val="0000FF"/>
                </a:solidFill>
                <a:latin typeface="Arial" pitchFamily="34" charset="0"/>
              </a:rPr>
              <a:t>рыбе </a:t>
            </a:r>
            <a:r>
              <a:rPr lang="ru-RU" sz="2400" dirty="0">
                <a:solidFill>
                  <a:srgbClr val="0000FF"/>
                </a:solidFill>
                <a:latin typeface="Arial" pitchFamily="34" charset="0"/>
              </a:rPr>
              <a:t>во много раз выше, чем в </a:t>
            </a:r>
            <a:r>
              <a:rPr lang="ru-RU" sz="2400" dirty="0" smtClean="0">
                <a:solidFill>
                  <a:srgbClr val="0000FF"/>
                </a:solidFill>
                <a:latin typeface="Arial" pitchFamily="34" charset="0"/>
              </a:rPr>
              <a:t>других </a:t>
            </a:r>
            <a:r>
              <a:rPr lang="ru-RU" sz="2400" dirty="0">
                <a:solidFill>
                  <a:srgbClr val="0000FF"/>
                </a:solidFill>
                <a:latin typeface="Arial" pitchFamily="34" charset="0"/>
              </a:rPr>
              <a:t>животных, поэтому рыбы являются важнейшим их источником.</a:t>
            </a:r>
          </a:p>
          <a:p>
            <a:pPr algn="just"/>
            <a:r>
              <a:rPr lang="ru-RU" sz="2400" u="sng" dirty="0" smtClean="0">
                <a:solidFill>
                  <a:srgbClr val="0000FF"/>
                </a:solidFill>
                <a:latin typeface="Arial" pitchFamily="34" charset="0"/>
              </a:rPr>
              <a:t>Пресноводные</a:t>
            </a:r>
            <a:r>
              <a:rPr lang="ru-RU" sz="2400" dirty="0" smtClean="0">
                <a:solidFill>
                  <a:srgbClr val="0000FF"/>
                </a:solidFill>
                <a:latin typeface="Arial" pitchFamily="34" charset="0"/>
              </a:rPr>
              <a:t> </a:t>
            </a:r>
            <a:r>
              <a:rPr lang="ru-RU" sz="2400" dirty="0">
                <a:solidFill>
                  <a:srgbClr val="0000FF"/>
                </a:solidFill>
                <a:latin typeface="Arial" pitchFamily="34" charset="0"/>
              </a:rPr>
              <a:t>рыбы отличаются высоким содержанием </a:t>
            </a:r>
            <a:r>
              <a:rPr lang="ru-RU" sz="2400" u="sng" dirty="0">
                <a:solidFill>
                  <a:srgbClr val="0000FF"/>
                </a:solidFill>
                <a:latin typeface="Arial" pitchFamily="34" charset="0"/>
              </a:rPr>
              <a:t>витамина D</a:t>
            </a:r>
            <a:r>
              <a:rPr lang="ru-RU" sz="2400" dirty="0">
                <a:solidFill>
                  <a:srgbClr val="0000FF"/>
                </a:solidFill>
                <a:latin typeface="Arial" pitchFamily="34" charset="0"/>
              </a:rPr>
              <a:t> (</a:t>
            </a:r>
            <a:r>
              <a:rPr lang="ru-RU" sz="2400" dirty="0" err="1">
                <a:solidFill>
                  <a:srgbClr val="0000FF"/>
                </a:solidFill>
                <a:latin typeface="Arial" pitchFamily="34" charset="0"/>
              </a:rPr>
              <a:t>дегидроретинола</a:t>
            </a:r>
            <a:r>
              <a:rPr lang="ru-RU" sz="2400" dirty="0">
                <a:solidFill>
                  <a:srgbClr val="0000FF"/>
                </a:solidFill>
                <a:latin typeface="Arial" pitchFamily="34" charset="0"/>
              </a:rPr>
              <a:t>), а </a:t>
            </a:r>
            <a:r>
              <a:rPr lang="ru-RU" sz="2400" u="sng" dirty="0">
                <a:solidFill>
                  <a:srgbClr val="0000FF"/>
                </a:solidFill>
                <a:latin typeface="Arial" pitchFamily="34" charset="0"/>
              </a:rPr>
              <a:t>морские</a:t>
            </a:r>
            <a:r>
              <a:rPr lang="ru-RU" sz="2400" dirty="0">
                <a:solidFill>
                  <a:srgbClr val="0000FF"/>
                </a:solidFill>
                <a:latin typeface="Arial" pitchFamily="34" charset="0"/>
              </a:rPr>
              <a:t> содержат больше </a:t>
            </a:r>
            <a:r>
              <a:rPr lang="ru-RU" sz="2400" u="sng" dirty="0">
                <a:solidFill>
                  <a:srgbClr val="0000FF"/>
                </a:solidFill>
                <a:latin typeface="Arial" pitchFamily="34" charset="0"/>
              </a:rPr>
              <a:t>витамина А</a:t>
            </a:r>
            <a:r>
              <a:rPr lang="ru-RU" sz="2400" dirty="0">
                <a:solidFill>
                  <a:srgbClr val="0000FF"/>
                </a:solidFill>
                <a:latin typeface="Arial" pitchFamily="34" charset="0"/>
              </a:rPr>
              <a:t> (</a:t>
            </a:r>
            <a:r>
              <a:rPr lang="ru-RU" sz="2400" dirty="0" err="1">
                <a:solidFill>
                  <a:srgbClr val="0000FF"/>
                </a:solidFill>
                <a:latin typeface="Arial" pitchFamily="34" charset="0"/>
              </a:rPr>
              <a:t>ретинола</a:t>
            </a:r>
            <a:r>
              <a:rPr lang="ru-RU" sz="2400" dirty="0">
                <a:solidFill>
                  <a:srgbClr val="0000FF"/>
                </a:solidFill>
                <a:latin typeface="Arial" pitchFamily="34" charset="0"/>
              </a:rPr>
              <a:t>). Наибольшее количество витамина А находится в мясе тунца – 900 </a:t>
            </a:r>
            <a:r>
              <a:rPr lang="ru-RU" sz="2400" dirty="0" err="1">
                <a:solidFill>
                  <a:srgbClr val="0000FF"/>
                </a:solidFill>
                <a:latin typeface="Arial" pitchFamily="34" charset="0"/>
              </a:rPr>
              <a:t>мг%</a:t>
            </a:r>
            <a:r>
              <a:rPr lang="ru-RU" sz="2400" dirty="0">
                <a:solidFill>
                  <a:srgbClr val="0000FF"/>
                </a:solidFill>
                <a:latin typeface="Arial" pitchFamily="34" charset="0"/>
              </a:rPr>
              <a:t> и японского угря – 744 </a:t>
            </a:r>
            <a:r>
              <a:rPr lang="ru-RU" sz="2400" dirty="0" err="1">
                <a:solidFill>
                  <a:srgbClr val="0000FF"/>
                </a:solidFill>
                <a:latin typeface="Arial" pitchFamily="34" charset="0"/>
              </a:rPr>
              <a:t>мг%</a:t>
            </a:r>
            <a:r>
              <a:rPr lang="ru-RU" sz="2400" dirty="0">
                <a:solidFill>
                  <a:srgbClr val="0000FF"/>
                </a:solidFill>
                <a:latin typeface="Arial" pitchFamily="34" charset="0"/>
              </a:rPr>
              <a:t>. </a:t>
            </a:r>
            <a:endParaRPr lang="en-US" sz="2400" dirty="0">
              <a:solidFill>
                <a:srgbClr val="0000FF"/>
              </a:solidFill>
              <a:latin typeface="Arial" pitchFamily="34" charset="0"/>
            </a:endParaRPr>
          </a:p>
          <a:p>
            <a:pPr algn="just"/>
            <a:r>
              <a:rPr lang="ru-RU" sz="2400" dirty="0" smtClean="0">
                <a:solidFill>
                  <a:srgbClr val="0000FF"/>
                </a:solidFill>
                <a:latin typeface="Arial" pitchFamily="34" charset="0"/>
              </a:rPr>
              <a:t>Витамин </a:t>
            </a:r>
            <a:r>
              <a:rPr lang="ru-RU" sz="2400" dirty="0">
                <a:solidFill>
                  <a:srgbClr val="0000FF"/>
                </a:solidFill>
                <a:latin typeface="Arial" pitchFamily="34" charset="0"/>
              </a:rPr>
              <a:t>D содержится, в основном, в печеночном рыбьем жире (особенно много </a:t>
            </a:r>
            <a:r>
              <a:rPr lang="ru-RU" sz="2400" dirty="0" err="1">
                <a:solidFill>
                  <a:srgbClr val="0000FF"/>
                </a:solidFill>
                <a:latin typeface="Arial" pitchFamily="34" charset="0"/>
              </a:rPr>
              <a:t>холекальциферола</a:t>
            </a:r>
            <a:r>
              <a:rPr lang="ru-RU" sz="2400" dirty="0">
                <a:solidFill>
                  <a:srgbClr val="0000FF"/>
                </a:solidFill>
                <a:latin typeface="Arial" pitchFamily="34" charset="0"/>
              </a:rPr>
              <a:t> у меч-рыбы, тунца, морского окуня). Витамин D в мясе различных рыб содержится в сравнительно небольших количествах. Максимальное его количество (30 </a:t>
            </a:r>
            <a:r>
              <a:rPr lang="ru-RU" sz="2400" dirty="0" err="1">
                <a:solidFill>
                  <a:srgbClr val="0000FF"/>
                </a:solidFill>
                <a:latin typeface="Arial" pitchFamily="34" charset="0"/>
              </a:rPr>
              <a:t>мг%</a:t>
            </a:r>
            <a:r>
              <a:rPr lang="ru-RU" sz="2400" dirty="0">
                <a:solidFill>
                  <a:srgbClr val="0000FF"/>
                </a:solidFill>
                <a:latin typeface="Arial" pitchFamily="34" charset="0"/>
              </a:rPr>
              <a:t>) обнаружено в атлантический сельди, скумбрии и тунце. </a:t>
            </a:r>
            <a:endParaRPr lang="en-US" sz="2400" dirty="0">
              <a:solidFill>
                <a:srgbClr val="0000FF"/>
              </a:solidFill>
              <a:latin typeface="Arial" pitchFamily="34" charset="0"/>
            </a:endParaRPr>
          </a:p>
          <a:p>
            <a:pPr algn="just"/>
            <a:r>
              <a:rPr lang="ru-RU" sz="2400" dirty="0" smtClean="0">
                <a:solidFill>
                  <a:srgbClr val="0000FF"/>
                </a:solidFill>
                <a:latin typeface="Arial" pitchFamily="34" charset="0"/>
              </a:rPr>
              <a:t>Витамин </a:t>
            </a:r>
            <a:r>
              <a:rPr lang="ru-RU" sz="2400" dirty="0">
                <a:solidFill>
                  <a:srgbClr val="0000FF"/>
                </a:solidFill>
                <a:latin typeface="Arial" pitchFamily="34" charset="0"/>
              </a:rPr>
              <a:t>Е (токоферол</a:t>
            </a:r>
            <a:r>
              <a:rPr lang="en-US" sz="2400" dirty="0">
                <a:solidFill>
                  <a:srgbClr val="0000FF"/>
                </a:solidFill>
                <a:latin typeface="Arial" pitchFamily="34" charset="0"/>
              </a:rPr>
              <a:t>)</a:t>
            </a:r>
            <a:r>
              <a:rPr lang="ru-RU" sz="2400" dirty="0">
                <a:solidFill>
                  <a:srgbClr val="0000FF"/>
                </a:solidFill>
                <a:latin typeface="Arial" pitchFamily="34" charset="0"/>
              </a:rPr>
              <a:t> – в печеночных жирах содержится в количестве около 1 мг/г.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ChangeArrowheads="1"/>
          </p:cNvSpPr>
          <p:nvPr/>
        </p:nvSpPr>
        <p:spPr bwMode="auto">
          <a:xfrm>
            <a:off x="395536" y="188640"/>
            <a:ext cx="84963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ru-RU" sz="2800" b="1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Какие </a:t>
            </a:r>
            <a:r>
              <a:rPr lang="ru-RU" sz="2800" b="1" dirty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энзимопатии проявляются при употреблении </a:t>
            </a:r>
            <a:r>
              <a:rPr lang="ru-RU" sz="2800" b="1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в пищу продуктов животного происхождения?</a:t>
            </a:r>
            <a:endParaRPr lang="ru-RU" sz="2800" b="1" dirty="0">
              <a:solidFill>
                <a:srgbClr val="0000FF"/>
              </a:solidFill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1761778"/>
            <a:ext cx="835292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rgbClr val="017D4E"/>
                </a:solidFill>
              </a:rPr>
              <a:t>Молоко</a:t>
            </a:r>
            <a:r>
              <a:rPr lang="ru-RU" sz="2800" dirty="0" smtClean="0">
                <a:solidFill>
                  <a:srgbClr val="017D4E"/>
                </a:solidFill>
              </a:rPr>
              <a:t> – </a:t>
            </a:r>
            <a:r>
              <a:rPr lang="ru-RU" sz="2800" dirty="0" err="1" smtClean="0">
                <a:solidFill>
                  <a:srgbClr val="017D4E"/>
                </a:solidFill>
              </a:rPr>
              <a:t>лактазная</a:t>
            </a:r>
            <a:r>
              <a:rPr lang="ru-RU" sz="2800" dirty="0" smtClean="0">
                <a:solidFill>
                  <a:srgbClr val="017D4E"/>
                </a:solidFill>
              </a:rPr>
              <a:t> недостаточность;</a:t>
            </a:r>
          </a:p>
          <a:p>
            <a:endParaRPr lang="ru-RU" sz="2800" dirty="0" smtClean="0">
              <a:solidFill>
                <a:srgbClr val="017D4E"/>
              </a:solidFill>
            </a:endParaRPr>
          </a:p>
          <a:p>
            <a:r>
              <a:rPr lang="ru-RU" sz="2800" b="1" dirty="0" smtClean="0">
                <a:solidFill>
                  <a:srgbClr val="017D4E"/>
                </a:solidFill>
              </a:rPr>
              <a:t>Молоко и молочные продукты, мясо, рыба, яйца</a:t>
            </a:r>
            <a:r>
              <a:rPr lang="ru-RU" sz="2800" dirty="0" smtClean="0">
                <a:solidFill>
                  <a:srgbClr val="017D4E"/>
                </a:solidFill>
              </a:rPr>
              <a:t> – пищевая аллергия;</a:t>
            </a:r>
          </a:p>
          <a:p>
            <a:pPr lvl="0"/>
            <a:r>
              <a:rPr lang="ru-RU" sz="2800" dirty="0" smtClean="0">
                <a:solidFill>
                  <a:srgbClr val="017D4E"/>
                </a:solidFill>
                <a:ea typeface="Calibri" pitchFamily="34" charset="0"/>
                <a:cs typeface="Arial" pitchFamily="34" charset="0"/>
              </a:rPr>
              <a:t>По степени </a:t>
            </a:r>
            <a:r>
              <a:rPr lang="ru-RU" sz="2800" b="1" dirty="0" smtClean="0">
                <a:solidFill>
                  <a:srgbClr val="017D4E"/>
                </a:solidFill>
                <a:ea typeface="Calibri" pitchFamily="34" charset="0"/>
                <a:cs typeface="Arial" pitchFamily="34" charset="0"/>
              </a:rPr>
              <a:t>перевариваемости</a:t>
            </a:r>
            <a:r>
              <a:rPr lang="ru-RU" sz="2800" dirty="0" smtClean="0">
                <a:solidFill>
                  <a:srgbClr val="017D4E"/>
                </a:solidFill>
                <a:ea typeface="Calibri" pitchFamily="34" charset="0"/>
                <a:cs typeface="Arial" pitchFamily="34" charset="0"/>
              </a:rPr>
              <a:t> белки можно расположить в следующей последовательности:</a:t>
            </a:r>
            <a:endParaRPr lang="ru-RU" sz="2800" dirty="0" smtClean="0">
              <a:solidFill>
                <a:srgbClr val="017D4E"/>
              </a:solidFill>
              <a:cs typeface="Arial" pitchFamily="34" charset="0"/>
            </a:endParaRPr>
          </a:p>
          <a:p>
            <a:pPr lvl="1" eaLnBrk="0" hangingPunct="0"/>
            <a:r>
              <a:rPr lang="ru-RU" sz="2800" dirty="0" smtClean="0">
                <a:solidFill>
                  <a:srgbClr val="017D4E"/>
                </a:solidFill>
                <a:ea typeface="Calibri" pitchFamily="34" charset="0"/>
                <a:cs typeface="Arial" pitchFamily="34" charset="0"/>
              </a:rPr>
              <a:t>• яичные, рыбные и молочные;</a:t>
            </a:r>
            <a:endParaRPr lang="ru-RU" sz="2800" dirty="0" smtClean="0">
              <a:solidFill>
                <a:srgbClr val="017D4E"/>
              </a:solidFill>
              <a:cs typeface="Arial" pitchFamily="34" charset="0"/>
            </a:endParaRPr>
          </a:p>
          <a:p>
            <a:pPr lvl="1" eaLnBrk="0" hangingPunct="0"/>
            <a:r>
              <a:rPr lang="ru-RU" sz="2800" dirty="0" smtClean="0">
                <a:solidFill>
                  <a:srgbClr val="017D4E"/>
                </a:solidFill>
                <a:ea typeface="Calibri" pitchFamily="34" charset="0"/>
                <a:cs typeface="Arial" pitchFamily="34" charset="0"/>
              </a:rPr>
              <a:t>• мясные;</a:t>
            </a:r>
            <a:endParaRPr lang="ru-RU" sz="2800" dirty="0" smtClean="0">
              <a:solidFill>
                <a:srgbClr val="017D4E"/>
              </a:solidFill>
              <a:cs typeface="Arial" pitchFamily="34" charset="0"/>
            </a:endParaRPr>
          </a:p>
          <a:p>
            <a:pPr lvl="1" eaLnBrk="0" hangingPunct="0"/>
            <a:r>
              <a:rPr lang="ru-RU" sz="2800" dirty="0" smtClean="0">
                <a:solidFill>
                  <a:srgbClr val="017D4E"/>
                </a:solidFill>
                <a:ea typeface="Calibri" pitchFamily="34" charset="0"/>
                <a:cs typeface="Arial" pitchFamily="34" charset="0"/>
              </a:rPr>
              <a:t>• белки зерновых;</a:t>
            </a:r>
            <a:endParaRPr lang="ru-RU" sz="2800" dirty="0" smtClean="0">
              <a:solidFill>
                <a:srgbClr val="017D4E"/>
              </a:solidFill>
              <a:cs typeface="Arial" pitchFamily="34" charset="0"/>
            </a:endParaRPr>
          </a:p>
          <a:p>
            <a:pPr lvl="1" eaLnBrk="0" hangingPunct="0"/>
            <a:r>
              <a:rPr lang="ru-RU" sz="2800" dirty="0" smtClean="0">
                <a:solidFill>
                  <a:srgbClr val="017D4E"/>
                </a:solidFill>
                <a:ea typeface="Calibri" pitchFamily="34" charset="0"/>
                <a:cs typeface="Arial" pitchFamily="34" charset="0"/>
              </a:rPr>
              <a:t>• белки бобовых и грибов.</a:t>
            </a:r>
            <a:endParaRPr lang="ru-RU" sz="2800" dirty="0" smtClean="0">
              <a:solidFill>
                <a:srgbClr val="017D4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95536" y="260648"/>
            <a:ext cx="748883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 smtClean="0">
                <a:solidFill>
                  <a:srgbClr val="0000FF"/>
                </a:solidFill>
              </a:rPr>
              <a:t>Фенилкетонурия</a:t>
            </a:r>
            <a:r>
              <a:rPr lang="ru-RU" sz="2400" dirty="0" smtClean="0">
                <a:solidFill>
                  <a:srgbClr val="0000FF"/>
                </a:solidFill>
              </a:rPr>
              <a:t> – продукты, богатые </a:t>
            </a:r>
            <a:r>
              <a:rPr lang="ru-RU" sz="2400" dirty="0" err="1" smtClean="0">
                <a:solidFill>
                  <a:srgbClr val="0000FF"/>
                </a:solidFill>
              </a:rPr>
              <a:t>фенилаланином</a:t>
            </a:r>
            <a:r>
              <a:rPr lang="ru-RU" sz="2400" dirty="0" smtClean="0">
                <a:solidFill>
                  <a:srgbClr val="0000FF"/>
                </a:solidFill>
              </a:rPr>
              <a:t>: яйца, говяжье и куриное мясо, рыба, молоко и молочные продукты, орехи, бобовые, соя, продукты, содержащие </a:t>
            </a:r>
            <a:r>
              <a:rPr lang="ru-RU" sz="2400" dirty="0" err="1" smtClean="0">
                <a:solidFill>
                  <a:srgbClr val="0000FF"/>
                </a:solidFill>
              </a:rPr>
              <a:t>аспартам</a:t>
            </a:r>
            <a:r>
              <a:rPr lang="ru-RU" sz="2400" dirty="0" smtClean="0">
                <a:solidFill>
                  <a:srgbClr val="0000FF"/>
                </a:solidFill>
              </a:rPr>
              <a:t> (дипептид </a:t>
            </a:r>
            <a:r>
              <a:rPr lang="ru-RU" sz="2400" dirty="0" err="1" smtClean="0">
                <a:solidFill>
                  <a:srgbClr val="0000FF"/>
                </a:solidFill>
              </a:rPr>
              <a:t>аланина</a:t>
            </a:r>
            <a:r>
              <a:rPr lang="ru-RU" sz="2400" dirty="0" smtClean="0">
                <a:solidFill>
                  <a:srgbClr val="0000FF"/>
                </a:solidFill>
              </a:rPr>
              <a:t>). </a:t>
            </a:r>
          </a:p>
          <a:p>
            <a:endParaRPr lang="ru-RU" sz="2400" dirty="0" smtClean="0">
              <a:solidFill>
                <a:srgbClr val="0000FF"/>
              </a:solidFill>
            </a:endParaRPr>
          </a:p>
          <a:p>
            <a:pPr lvl="0"/>
            <a:r>
              <a:rPr lang="ru-RU" sz="2400" b="1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Подагра</a:t>
            </a:r>
            <a: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 – </a:t>
            </a:r>
            <a:r>
              <a:rPr lang="ru-RU" sz="2400" dirty="0" smtClean="0">
                <a:solidFill>
                  <a:srgbClr val="0000FF"/>
                </a:solidFill>
              </a:rPr>
              <a:t>метаболическое заболевание, которое характеризуется отложением в различных тканях кристаллов </a:t>
            </a:r>
            <a:r>
              <a:rPr lang="ru-RU" sz="2400" dirty="0" err="1" smtClean="0">
                <a:solidFill>
                  <a:srgbClr val="0000FF"/>
                </a:solidFill>
              </a:rPr>
              <a:t>уратов</a:t>
            </a:r>
            <a:r>
              <a:rPr lang="ru-RU" sz="2400" dirty="0" smtClean="0">
                <a:solidFill>
                  <a:srgbClr val="0000FF"/>
                </a:solidFill>
              </a:rPr>
              <a:t>.</a:t>
            </a:r>
            <a:endParaRPr lang="ru-RU" sz="2400" dirty="0" smtClean="0">
              <a:solidFill>
                <a:srgbClr val="0000FF"/>
              </a:solidFill>
              <a:ea typeface="Calibri" pitchFamily="34" charset="0"/>
              <a:cs typeface="Times New Roman" pitchFamily="18" charset="0"/>
            </a:endParaRPr>
          </a:p>
          <a:p>
            <a:pPr lvl="0"/>
            <a: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Продукты с  высоким содержанием пуринов:</a:t>
            </a:r>
            <a:endParaRPr lang="ru-RU" sz="2400" dirty="0" smtClean="0">
              <a:solidFill>
                <a:srgbClr val="0000FF"/>
              </a:solidFill>
              <a:cs typeface="Arial" pitchFamily="34" charset="0"/>
            </a:endParaRPr>
          </a:p>
          <a:p>
            <a:pPr lvl="0" eaLnBrk="0" hangingPunct="0">
              <a:buFont typeface="Arial" pitchFamily="34" charset="0"/>
              <a:buChar char="•"/>
            </a:pPr>
            <a: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телятина, говядина, гусь, свинина, печень, язык, особенно в виде бульонов; </a:t>
            </a:r>
            <a:endParaRPr lang="ru-RU" sz="2400" dirty="0" smtClean="0">
              <a:solidFill>
                <a:srgbClr val="0000FF"/>
              </a:solidFill>
              <a:cs typeface="Arial" pitchFamily="34" charset="0"/>
            </a:endParaRPr>
          </a:p>
          <a:p>
            <a:pPr lvl="0" eaLnBrk="0" hangingPunct="0">
              <a:buFont typeface="Arial" pitchFamily="34" charset="0"/>
              <a:buChar char="•"/>
            </a:pPr>
            <a: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сардины, рыба речная, сельдь, шпроты;</a:t>
            </a:r>
            <a:endParaRPr lang="ru-RU" sz="2400" dirty="0" smtClean="0">
              <a:solidFill>
                <a:srgbClr val="0000FF"/>
              </a:solidFill>
              <a:cs typeface="Arial" pitchFamily="34" charset="0"/>
            </a:endParaRPr>
          </a:p>
          <a:p>
            <a:pPr lvl="0" eaLnBrk="0" hangingPunct="0">
              <a:buFont typeface="Arial" pitchFamily="34" charset="0"/>
              <a:buChar char="•"/>
            </a:pPr>
            <a: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чай чёрный, кофе, какао, шоколад;</a:t>
            </a:r>
            <a:endParaRPr lang="ru-RU" sz="2400" dirty="0" smtClean="0">
              <a:solidFill>
                <a:srgbClr val="0000FF"/>
              </a:solidFill>
              <a:cs typeface="Arial" pitchFamily="34" charset="0"/>
            </a:endParaRPr>
          </a:p>
          <a:p>
            <a:pPr lvl="0" eaLnBrk="0" hangingPunct="0">
              <a:buFont typeface="Arial" pitchFamily="34" charset="0"/>
              <a:buChar char="•"/>
            </a:pPr>
            <a: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горох, бобы, чечевица, рис, овёс;</a:t>
            </a:r>
            <a:endParaRPr lang="ru-RU" sz="2400" dirty="0" smtClean="0">
              <a:solidFill>
                <a:srgbClr val="0000FF"/>
              </a:solidFill>
              <a:cs typeface="Arial" pitchFamily="34" charset="0"/>
            </a:endParaRPr>
          </a:p>
          <a:p>
            <a:pPr lvl="0" eaLnBrk="0" hangingPunct="0">
              <a:buFont typeface="Arial" pitchFamily="34" charset="0"/>
              <a:buChar char="•"/>
            </a:pPr>
            <a:r>
              <a:rPr lang="ru-RU" sz="2400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шпинат, спаржа.</a:t>
            </a:r>
            <a:endParaRPr lang="ru-RU" sz="2400" dirty="0">
              <a:solidFill>
                <a:srgbClr val="0000FF"/>
              </a:solidFill>
            </a:endParaRPr>
          </a:p>
        </p:txBody>
      </p:sp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8304" y="260648"/>
            <a:ext cx="1800200" cy="2116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http://medistoriya.ru/wp-content/uploads/2016/08/im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61016" y="4575750"/>
            <a:ext cx="2267744" cy="1559074"/>
          </a:xfrm>
          <a:prstGeom prst="rect">
            <a:avLst/>
          </a:prstGeom>
          <a:noFill/>
        </p:spPr>
      </p:pic>
      <p:pic>
        <p:nvPicPr>
          <p:cNvPr id="7" name="Picture 4" descr="http://simptomy-foto.ru/wp-content/uploads/2015/06/%D0%A1%D0%B8%D0%BC%D0%BF%D1%82%D0%BE%D0%BC%D1%8B-%D0%BF%D0%BE%D0%B4%D0%B0%D0%B3%D1%80%D1%8B-%D1%83-%D0%B6%D0%B5%D0%BD%D1%89%D0%B8%D0%BD-%D1%84%D0%BE%D1%82%D0%B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52073" y="3309539"/>
            <a:ext cx="1676687" cy="112757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8"/>
          <p:cNvSpPr>
            <a:spLocks noChangeArrowheads="1"/>
          </p:cNvSpPr>
          <p:nvPr/>
        </p:nvSpPr>
        <p:spPr bwMode="auto">
          <a:xfrm>
            <a:off x="467544" y="836712"/>
            <a:ext cx="82073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tabLst>
                <a:tab pos="119063" algn="l"/>
                <a:tab pos="949325" algn="l"/>
              </a:tabLst>
            </a:pPr>
            <a:r>
              <a:rPr lang="ru-RU" sz="2400" b="1" dirty="0">
                <a:solidFill>
                  <a:srgbClr val="017D4E"/>
                </a:solidFill>
                <a:cs typeface="Times New Roman" pitchFamily="18" charset="0"/>
              </a:rPr>
              <a:t>Нормы физиологических потребностей в энергии </a:t>
            </a:r>
            <a:r>
              <a:rPr lang="ru-RU" sz="2400" b="1" dirty="0" smtClean="0">
                <a:solidFill>
                  <a:srgbClr val="017D4E"/>
                </a:solidFill>
                <a:cs typeface="Times New Roman" pitchFamily="18" charset="0"/>
              </a:rPr>
              <a:t>для </a:t>
            </a:r>
            <a:r>
              <a:rPr lang="ru-RU" sz="2400" b="1" dirty="0">
                <a:solidFill>
                  <a:srgbClr val="017D4E"/>
                </a:solidFill>
                <a:cs typeface="Times New Roman" pitchFamily="18" charset="0"/>
              </a:rPr>
              <a:t>различных групп населения </a:t>
            </a:r>
            <a:r>
              <a:rPr lang="ru-RU" sz="2400" dirty="0" smtClean="0">
                <a:solidFill>
                  <a:srgbClr val="017D4E"/>
                </a:solidFill>
                <a:cs typeface="Times New Roman" pitchFamily="18" charset="0"/>
              </a:rPr>
              <a:t>(</a:t>
            </a:r>
            <a:r>
              <a:rPr lang="ru-RU" sz="2400" dirty="0">
                <a:solidFill>
                  <a:srgbClr val="017D4E"/>
                </a:solidFill>
                <a:cs typeface="Times New Roman" pitchFamily="18" charset="0"/>
              </a:rPr>
              <a:t>МР 2.3.1.2432-08)</a:t>
            </a:r>
            <a:r>
              <a:rPr lang="ru-RU" sz="2400" dirty="0">
                <a:solidFill>
                  <a:srgbClr val="017D4E"/>
                </a:solidFill>
              </a:rPr>
              <a:t> 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323528" y="1888355"/>
          <a:ext cx="8496300" cy="2044701"/>
        </p:xfrm>
        <a:graphic>
          <a:graphicData uri="http://schemas.openxmlformats.org/drawingml/2006/table">
            <a:tbl>
              <a:tblPr/>
              <a:tblGrid>
                <a:gridCol w="1008063"/>
                <a:gridCol w="576262"/>
                <a:gridCol w="504825"/>
                <a:gridCol w="423863"/>
                <a:gridCol w="423862"/>
                <a:gridCol w="425450"/>
                <a:gridCol w="423863"/>
                <a:gridCol w="423862"/>
                <a:gridCol w="423863"/>
                <a:gridCol w="423862"/>
                <a:gridCol w="423863"/>
                <a:gridCol w="425450"/>
                <a:gridCol w="511175"/>
                <a:gridCol w="511175"/>
                <a:gridCol w="490537"/>
                <a:gridCol w="490538"/>
                <a:gridCol w="585787"/>
              </a:tblGrid>
              <a:tr h="215900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Показатели,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( в сутки)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Группа физической активности, (коэффициент физической активности)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старше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60 лет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I</a:t>
                      </a: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 (1,4)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II</a:t>
                      </a: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 (1,6)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III</a:t>
                      </a: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 (1,9)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IV</a:t>
                      </a: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 (2,2)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V</a:t>
                      </a: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 (2,5)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159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1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Возрастные группы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6036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18-29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30-39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40-59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18-29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30-39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40-59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18-29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30-39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40-59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18-29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30-39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40-59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18-29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30-39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40-59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7303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Энергия</a:t>
                      </a: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Мужчины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2450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2300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2100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2800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2650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2500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3300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3150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2950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3850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3600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3400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&lt;4200</a:t>
                      </a: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3950</a:t>
                      </a: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3750</a:t>
                      </a: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2300</a:t>
                      </a: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Женщины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2000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1900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1800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2200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2150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2100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2600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2550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2500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3050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2950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2850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1975</a:t>
                      </a:r>
                    </a:p>
                  </a:txBody>
                  <a:tcPr marL="44650" marR="4465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467544" y="4221088"/>
            <a:ext cx="83529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 smtClean="0">
                <a:solidFill>
                  <a:srgbClr val="FF0000"/>
                </a:solidFill>
                <a:ea typeface="Calibri"/>
                <a:cs typeface="Times New Roman"/>
              </a:rPr>
              <a:t>Курсовая работа </a:t>
            </a:r>
            <a:br>
              <a:rPr lang="ru-RU" sz="3600" dirty="0" smtClean="0">
                <a:solidFill>
                  <a:srgbClr val="FF0000"/>
                </a:solidFill>
                <a:ea typeface="Calibri"/>
                <a:cs typeface="Times New Roman"/>
              </a:rPr>
            </a:br>
            <a:r>
              <a:rPr lang="ru-RU" sz="3600" dirty="0" smtClean="0">
                <a:solidFill>
                  <a:srgbClr val="FF0000"/>
                </a:solidFill>
                <a:ea typeface="Calibri"/>
                <a:cs typeface="Times New Roman"/>
              </a:rPr>
              <a:t>Изучение статуса питания</a:t>
            </a:r>
          </a:p>
          <a:p>
            <a:pPr algn="ctr"/>
            <a:r>
              <a:rPr lang="ru-RU" sz="3600" dirty="0" smtClean="0">
                <a:solidFill>
                  <a:srgbClr val="FF0000"/>
                </a:solidFill>
                <a:ea typeface="Calibri"/>
                <a:cs typeface="Times New Roman"/>
              </a:rPr>
              <a:t>студента – 2000 </a:t>
            </a:r>
            <a:r>
              <a:rPr lang="en-US" sz="3600" dirty="0" smtClean="0">
                <a:solidFill>
                  <a:srgbClr val="FF0000"/>
                </a:solidFill>
                <a:ea typeface="Calibri"/>
                <a:cs typeface="Times New Roman"/>
              </a:rPr>
              <a:t>~</a:t>
            </a:r>
            <a:r>
              <a:rPr lang="ru-RU" sz="3600" dirty="0" smtClean="0">
                <a:solidFill>
                  <a:srgbClr val="FF0000"/>
                </a:solidFill>
                <a:ea typeface="Calibri"/>
                <a:cs typeface="Times New Roman"/>
              </a:rPr>
              <a:t> 2800</a:t>
            </a:r>
            <a:r>
              <a:rPr lang="en-US" sz="3600" dirty="0" smtClean="0">
                <a:solidFill>
                  <a:srgbClr val="FF0000"/>
                </a:solidFill>
                <a:ea typeface="Calibri"/>
                <a:cs typeface="Times New Roman"/>
              </a:rPr>
              <a:t> </a:t>
            </a:r>
            <a:r>
              <a:rPr lang="ru-RU" sz="3600" dirty="0" smtClean="0">
                <a:solidFill>
                  <a:srgbClr val="FF0000"/>
                </a:solidFill>
                <a:ea typeface="Calibri"/>
                <a:cs typeface="Times New Roman"/>
              </a:rPr>
              <a:t>ккал/</a:t>
            </a:r>
            <a:r>
              <a:rPr lang="ru-RU" sz="3600" dirty="0" err="1" smtClean="0">
                <a:solidFill>
                  <a:srgbClr val="FF0000"/>
                </a:solidFill>
                <a:ea typeface="Calibri"/>
                <a:cs typeface="Times New Roman"/>
              </a:rPr>
              <a:t>сут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Прямоугольник 4"/>
          <p:cNvSpPr>
            <a:spLocks noChangeArrowheads="1"/>
          </p:cNvSpPr>
          <p:nvPr/>
        </p:nvSpPr>
        <p:spPr bwMode="auto">
          <a:xfrm>
            <a:off x="395536" y="188640"/>
            <a:ext cx="8424416" cy="590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dirty="0" smtClean="0">
                <a:solidFill>
                  <a:srgbClr val="0000FF"/>
                </a:solidFill>
              </a:rPr>
              <a:t>Чаще наблюдается относительный дефицит ферментов (ферментативных возможностей организма) при избыточном поступлении субстратов </a:t>
            </a:r>
            <a:r>
              <a:rPr lang="ru-RU" sz="2800" b="1" dirty="0" smtClean="0">
                <a:solidFill>
                  <a:srgbClr val="0000FF"/>
                </a:solidFill>
              </a:rPr>
              <a:t>(несоответствие количества поступающих </a:t>
            </a:r>
            <a:r>
              <a:rPr lang="ru-RU" sz="2800" b="1" dirty="0" err="1" smtClean="0">
                <a:solidFill>
                  <a:srgbClr val="0000FF"/>
                </a:solidFill>
              </a:rPr>
              <a:t>нутриентов</a:t>
            </a:r>
            <a:r>
              <a:rPr lang="ru-RU" sz="2800" b="1" dirty="0" smtClean="0">
                <a:solidFill>
                  <a:srgbClr val="0000FF"/>
                </a:solidFill>
              </a:rPr>
              <a:t> ферментативным ресурсам организма)</a:t>
            </a:r>
            <a:r>
              <a:rPr lang="ru-RU" sz="2800" dirty="0" smtClean="0">
                <a:solidFill>
                  <a:srgbClr val="0000FF"/>
                </a:solidFill>
              </a:rPr>
              <a:t>, в том числе при нерациональном приеме БАД к пище, например, при </a:t>
            </a:r>
            <a:r>
              <a:rPr lang="ru-RU" sz="2800" b="1" dirty="0" smtClean="0">
                <a:solidFill>
                  <a:srgbClr val="0000FF"/>
                </a:solidFill>
              </a:rPr>
              <a:t>избыточном потреблении белков спортсменами.</a:t>
            </a:r>
            <a:endParaRPr lang="ru-RU" sz="28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5536" y="260648"/>
            <a:ext cx="874846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000FF"/>
                </a:solidFill>
              </a:rPr>
              <a:t>При избыточном белковом питании в первую очередь страдают печень и почки. В печени развиваются жировая дистрофия (перегрузка концентрирующимися и </a:t>
            </a:r>
            <a:r>
              <a:rPr lang="ru-RU" sz="2400" dirty="0" err="1" smtClean="0">
                <a:solidFill>
                  <a:srgbClr val="0000FF"/>
                </a:solidFill>
              </a:rPr>
              <a:t>переаминирующимися</a:t>
            </a:r>
            <a:r>
              <a:rPr lang="ru-RU" sz="2400" dirty="0" smtClean="0">
                <a:solidFill>
                  <a:srgbClr val="0000FF"/>
                </a:solidFill>
              </a:rPr>
              <a:t> аминокислотами). Почки функционально перегружены повышенной экскрецией остаточного азота (мочевины, мочевой кислоты, </a:t>
            </a:r>
            <a:r>
              <a:rPr lang="ru-RU" sz="2400" dirty="0" err="1" smtClean="0">
                <a:solidFill>
                  <a:srgbClr val="0000FF"/>
                </a:solidFill>
              </a:rPr>
              <a:t>креатинина</a:t>
            </a:r>
            <a:r>
              <a:rPr lang="ru-RU" sz="2400" dirty="0" smtClean="0">
                <a:solidFill>
                  <a:srgbClr val="0000FF"/>
                </a:solidFill>
              </a:rPr>
              <a:t>) и нарушения КОС первичной мочи. В результате увеличиваются потери организма с мочой кальция: каждый грамм </a:t>
            </a:r>
            <a:r>
              <a:rPr lang="ru-RU" sz="2400" i="1" dirty="0" smtClean="0">
                <a:solidFill>
                  <a:srgbClr val="0000FF"/>
                </a:solidFill>
              </a:rPr>
              <a:t>лишнего </a:t>
            </a:r>
            <a:r>
              <a:rPr lang="ru-RU" sz="2400" dirty="0" smtClean="0">
                <a:solidFill>
                  <a:srgbClr val="0000FF"/>
                </a:solidFill>
              </a:rPr>
              <a:t>белка приводит к потере 20–40 мг кальция. При длительном избытке белка в рационе увеличивается риск развития МКБ, подагры, а также ожирения, которое связано с тем, что излишнее количество белка вовлекается в процесс </a:t>
            </a:r>
            <a:r>
              <a:rPr lang="ru-RU" sz="2400" dirty="0" err="1" smtClean="0">
                <a:solidFill>
                  <a:srgbClr val="0000FF"/>
                </a:solidFill>
              </a:rPr>
              <a:t>липонеогенеза</a:t>
            </a:r>
            <a:r>
              <a:rPr lang="ru-RU" sz="2400" dirty="0" smtClean="0">
                <a:solidFill>
                  <a:srgbClr val="0000FF"/>
                </a:solidFill>
              </a:rPr>
              <a:t>. Вероятно также развитие относительного гиповитаминоза В</a:t>
            </a:r>
            <a:r>
              <a:rPr lang="ru-RU" sz="2400" baseline="-25000" dirty="0" smtClean="0">
                <a:solidFill>
                  <a:srgbClr val="0000FF"/>
                </a:solidFill>
              </a:rPr>
              <a:t>6</a:t>
            </a:r>
            <a:r>
              <a:rPr lang="ru-RU" sz="2400" dirty="0" smtClean="0">
                <a:solidFill>
                  <a:srgbClr val="0000FF"/>
                </a:solidFill>
              </a:rPr>
              <a:t>, РР и А из-за повышенного расхода в метаболизме белков или нарушения их обмена.</a:t>
            </a:r>
            <a:endParaRPr lang="ru-RU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ChangeArrowheads="1"/>
          </p:cNvSpPr>
          <p:nvPr/>
        </p:nvSpPr>
        <p:spPr bwMode="auto">
          <a:xfrm>
            <a:off x="323528" y="260648"/>
            <a:ext cx="8748464" cy="606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ru-RU" sz="2400" b="1" cap="all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Закон биотической адекватности питания</a:t>
            </a:r>
          </a:p>
          <a:p>
            <a:pPr eaLnBrk="0" hangingPunct="0"/>
            <a:r>
              <a:rPr lang="ru-RU" sz="2400" dirty="0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  <a:t>Продукты животного происхождения могут быть «виновными» таких </a:t>
            </a:r>
            <a:r>
              <a:rPr lang="ru-RU" sz="2400" b="1" dirty="0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  <a:t>пищевых отравлений</a:t>
            </a:r>
            <a:r>
              <a:rPr lang="ru-RU" sz="2400" dirty="0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  <a:t>, как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ru-RU" sz="2400" dirty="0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  <a:t>бактериальные </a:t>
            </a:r>
            <a:r>
              <a:rPr lang="ru-RU" sz="2400" dirty="0" err="1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  <a:t>токсикоинфекции</a:t>
            </a:r>
            <a:r>
              <a:rPr lang="ru-RU" sz="2400" dirty="0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  <a:t>;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ru-RU" sz="2400" dirty="0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  <a:t>бактериальные токсикозы и </a:t>
            </a:r>
            <a:r>
              <a:rPr lang="ru-RU" sz="2400" dirty="0" err="1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  <a:t>микотоксикозы</a:t>
            </a:r>
            <a:r>
              <a:rPr lang="ru-RU" sz="2400" dirty="0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  <a:t>;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ru-RU" sz="2400" dirty="0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  <a:t>ПО продуктами, ядовитыми по своей природе;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ru-RU" sz="2400" dirty="0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  <a:t>ПО продуктами, ядовитыми при определенных условиях;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ru-RU" sz="2400" dirty="0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  <a:t>ПО вследствие загрязнения пищи ксенобиотиками (тяжелые металлы, пестициды, радионуклиды и т.д.).</a:t>
            </a:r>
          </a:p>
          <a:p>
            <a:pPr eaLnBrk="0" hangingPunct="0"/>
            <a:r>
              <a:rPr lang="ru-RU" sz="2400" dirty="0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  <a:t>С продуктами животного происхождения связаны </a:t>
            </a:r>
            <a:r>
              <a:rPr lang="ru-RU" sz="2400" b="1" dirty="0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  <a:t>инфекционные заболевания </a:t>
            </a:r>
            <a:r>
              <a:rPr lang="ru-RU" sz="1400" dirty="0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  <a:t>(</a:t>
            </a:r>
            <a:r>
              <a:rPr lang="ru-RU" sz="1400" dirty="0" smtClean="0">
                <a:solidFill>
                  <a:srgbClr val="017D4E"/>
                </a:solidFill>
              </a:rPr>
              <a:t>туберкулез, бруцеллез, сальмонеллез, </a:t>
            </a:r>
            <a:r>
              <a:rPr lang="ru-RU" sz="1400" dirty="0" err="1" smtClean="0">
                <a:solidFill>
                  <a:srgbClr val="017D4E"/>
                </a:solidFill>
              </a:rPr>
              <a:t>иереинеоз</a:t>
            </a:r>
            <a:r>
              <a:rPr lang="ru-RU" sz="1400" dirty="0" smtClean="0">
                <a:solidFill>
                  <a:srgbClr val="017D4E"/>
                </a:solidFill>
              </a:rPr>
              <a:t>, дизентерия, лептоспироз, тиф, паратифы, сибирская  язва, ботулизм, ящур, гепатит</a:t>
            </a:r>
            <a:r>
              <a:rPr lang="ru-RU" sz="1400" dirty="0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  <a:t>)</a:t>
            </a:r>
            <a:r>
              <a:rPr lang="ru-RU" sz="2400" dirty="0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  <a:t> </a:t>
            </a:r>
          </a:p>
          <a:p>
            <a:pPr eaLnBrk="0" hangingPunct="0"/>
            <a:r>
              <a:rPr lang="ru-RU" sz="2400" dirty="0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  <a:t>С продуктами животного происхождения связаны </a:t>
            </a:r>
            <a:r>
              <a:rPr lang="ru-RU" sz="2400" b="1" dirty="0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  <a:t>инвазии и </a:t>
            </a:r>
            <a:r>
              <a:rPr lang="ru-RU" sz="2400" b="1" dirty="0" err="1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  <a:t>паразитозы</a:t>
            </a:r>
            <a:r>
              <a:rPr lang="ru-RU" sz="2400" b="1" dirty="0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  <a:t> </a:t>
            </a:r>
            <a:r>
              <a:rPr lang="ru-RU" sz="1400" dirty="0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  <a:t>(</a:t>
            </a:r>
            <a:r>
              <a:rPr lang="ru-RU" sz="1400" dirty="0" smtClean="0">
                <a:solidFill>
                  <a:srgbClr val="017D4E"/>
                </a:solidFill>
              </a:rPr>
              <a:t>описторхоз, трихинеллез, </a:t>
            </a:r>
            <a:r>
              <a:rPr lang="ru-RU" sz="1400" dirty="0" err="1" smtClean="0">
                <a:solidFill>
                  <a:srgbClr val="017D4E"/>
                </a:solidFill>
              </a:rPr>
              <a:t>тениаринхоз</a:t>
            </a:r>
            <a:r>
              <a:rPr lang="ru-RU" sz="1400" dirty="0" smtClean="0">
                <a:solidFill>
                  <a:srgbClr val="017D4E"/>
                </a:solidFill>
              </a:rPr>
              <a:t>, дифиллоботриоз, цистицеркоз,  токсоплазмоз, </a:t>
            </a:r>
            <a:r>
              <a:rPr lang="ru-RU" sz="1400" dirty="0" err="1" smtClean="0">
                <a:solidFill>
                  <a:srgbClr val="017D4E"/>
                </a:solidFill>
              </a:rPr>
              <a:t>саркоцистоз</a:t>
            </a:r>
            <a:r>
              <a:rPr lang="ru-RU" sz="1400" dirty="0" smtClean="0">
                <a:solidFill>
                  <a:srgbClr val="017D4E"/>
                </a:solidFill>
              </a:rPr>
              <a:t>).</a:t>
            </a:r>
            <a:endParaRPr lang="ru-RU" sz="2400" dirty="0" smtClean="0">
              <a:solidFill>
                <a:srgbClr val="017D4E"/>
              </a:solidFill>
              <a:ea typeface="Calibri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ChangeArrowheads="1"/>
          </p:cNvSpPr>
          <p:nvPr/>
        </p:nvSpPr>
        <p:spPr bwMode="auto">
          <a:xfrm>
            <a:off x="179512" y="260648"/>
            <a:ext cx="8496300" cy="6032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ru-RU" sz="3600" b="1" cap="all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Санитарная экспертиза </a:t>
            </a:r>
          </a:p>
          <a:p>
            <a:pPr algn="ctr" eaLnBrk="0" hangingPunct="0"/>
            <a:endParaRPr lang="ru-RU" sz="1000" b="1" cap="all" dirty="0" smtClean="0">
              <a:solidFill>
                <a:srgbClr val="0000FF"/>
              </a:solidFill>
              <a:ea typeface="Calibri" pitchFamily="34" charset="0"/>
              <a:cs typeface="Times New Roman" pitchFamily="18" charset="0"/>
            </a:endParaRPr>
          </a:p>
          <a:p>
            <a:pPr algn="ctr" eaLnBrk="0" hangingPunct="0"/>
            <a:r>
              <a:rPr lang="ru-RU" sz="3200" b="1" cap="all" dirty="0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  <a:t>доброкачественность</a:t>
            </a:r>
          </a:p>
          <a:p>
            <a:pPr algn="ctr" eaLnBrk="0" hangingPunct="0"/>
            <a:r>
              <a:rPr lang="ru-RU" sz="3200" dirty="0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  <a:t>свежесть – порча (</a:t>
            </a:r>
            <a:r>
              <a:rPr lang="ru-RU" sz="3200" dirty="0" err="1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  <a:t>пораженность</a:t>
            </a:r>
            <a:r>
              <a:rPr lang="ru-RU" sz="3200" dirty="0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  <a:t>, обсемененность)</a:t>
            </a:r>
          </a:p>
          <a:p>
            <a:pPr algn="ctr" eaLnBrk="0" hangingPunct="0"/>
            <a:endParaRPr lang="ru-RU" sz="1000" dirty="0" smtClean="0">
              <a:solidFill>
                <a:srgbClr val="017D4E"/>
              </a:solidFill>
              <a:ea typeface="Calibri" pitchFamily="34" charset="0"/>
              <a:cs typeface="Times New Roman" pitchFamily="18" charset="0"/>
            </a:endParaRPr>
          </a:p>
          <a:p>
            <a:pPr algn="ctr" eaLnBrk="0" hangingPunct="0"/>
            <a:r>
              <a:rPr lang="ru-RU" sz="3200" b="1" cap="all" dirty="0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  <a:t>стандартность</a:t>
            </a:r>
          </a:p>
          <a:p>
            <a:pPr algn="ctr" eaLnBrk="0" hangingPunct="0"/>
            <a:r>
              <a:rPr lang="ru-RU" sz="3200" dirty="0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  <a:t>соответствие химического состава </a:t>
            </a:r>
            <a:br>
              <a:rPr lang="ru-RU" sz="3200" dirty="0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</a:br>
            <a:r>
              <a:rPr lang="ru-RU" sz="3200" dirty="0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  <a:t>и энергетической ценности заявленным </a:t>
            </a:r>
            <a:br>
              <a:rPr lang="ru-RU" sz="3200" dirty="0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</a:br>
            <a:r>
              <a:rPr lang="ru-RU" sz="3200" dirty="0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  <a:t>(присущим продукту) свойствам:</a:t>
            </a:r>
            <a:br>
              <a:rPr lang="ru-RU" sz="3200" dirty="0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</a:br>
            <a:r>
              <a:rPr lang="ru-RU" sz="3200" dirty="0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  <a:t>соответствует – не соответствует</a:t>
            </a:r>
          </a:p>
          <a:p>
            <a:pPr algn="ctr" eaLnBrk="0" hangingPunct="0"/>
            <a:endParaRPr lang="ru-RU" sz="1000" dirty="0" smtClean="0">
              <a:solidFill>
                <a:srgbClr val="017D4E"/>
              </a:solidFill>
              <a:ea typeface="Calibri" pitchFamily="34" charset="0"/>
              <a:cs typeface="Times New Roman" pitchFamily="18" charset="0"/>
            </a:endParaRPr>
          </a:p>
          <a:p>
            <a:pPr algn="ctr" eaLnBrk="0" hangingPunct="0"/>
            <a:r>
              <a:rPr lang="ru-RU" sz="3200" b="1" cap="all" dirty="0" smtClean="0">
                <a:solidFill>
                  <a:srgbClr val="FF0000"/>
                </a:solidFill>
                <a:ea typeface="Calibri" pitchFamily="34" charset="0"/>
                <a:cs typeface="Times New Roman" pitchFamily="18" charset="0"/>
              </a:rPr>
              <a:t>продукт</a:t>
            </a:r>
            <a:br>
              <a:rPr lang="ru-RU" sz="3200" b="1" cap="all" dirty="0" smtClean="0">
                <a:solidFill>
                  <a:srgbClr val="FF0000"/>
                </a:solidFill>
                <a:ea typeface="Calibri" pitchFamily="34" charset="0"/>
                <a:cs typeface="Times New Roman" pitchFamily="18" charset="0"/>
              </a:rPr>
            </a:br>
            <a:r>
              <a:rPr lang="ru-RU" sz="3200" b="1" dirty="0" smtClean="0">
                <a:solidFill>
                  <a:srgbClr val="FF0000"/>
                </a:solidFill>
                <a:ea typeface="Calibri" pitchFamily="34" charset="0"/>
                <a:cs typeface="Times New Roman" pitchFamily="18" charset="0"/>
              </a:rPr>
              <a:t>годен – условно годен – непригоден</a:t>
            </a:r>
            <a:endParaRPr lang="ru-RU" sz="3200" b="1" dirty="0">
              <a:solidFill>
                <a:srgbClr val="FF0000"/>
              </a:solidFill>
              <a:ea typeface="Calibri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3"/>
          <p:cNvSpPr>
            <a:spLocks noChangeArrowheads="1"/>
          </p:cNvSpPr>
          <p:nvPr/>
        </p:nvSpPr>
        <p:spPr bwMode="auto">
          <a:xfrm>
            <a:off x="357188" y="798959"/>
            <a:ext cx="8786812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i="1" dirty="0" smtClean="0">
                <a:solidFill>
                  <a:srgbClr val="017D4E"/>
                </a:solidFill>
              </a:rPr>
              <a:t>Цельное </a:t>
            </a:r>
            <a:r>
              <a:rPr lang="ru-RU" sz="2400" i="1" dirty="0">
                <a:solidFill>
                  <a:srgbClr val="017D4E"/>
                </a:solidFill>
              </a:rPr>
              <a:t>коровье молоко</a:t>
            </a:r>
            <a:r>
              <a:rPr lang="ru-RU" sz="2400" dirty="0">
                <a:solidFill>
                  <a:srgbClr val="017D4E"/>
                </a:solidFill>
              </a:rPr>
              <a:t> – однородное, без осадка и посторонних примесей; имеет белый цвет со слегка желтоватым оттенком; вкус и запах – свойственные молоку. </a:t>
            </a:r>
          </a:p>
          <a:p>
            <a:pPr>
              <a:lnSpc>
                <a:spcPct val="150000"/>
              </a:lnSpc>
            </a:pPr>
            <a:r>
              <a:rPr lang="ru-RU" sz="2400" dirty="0" smtClean="0">
                <a:solidFill>
                  <a:srgbClr val="017D4E"/>
                </a:solidFill>
              </a:rPr>
              <a:t>При </a:t>
            </a:r>
            <a:r>
              <a:rPr lang="ru-RU" sz="2400" dirty="0">
                <a:solidFill>
                  <a:srgbClr val="017D4E"/>
                </a:solidFill>
              </a:rPr>
              <a:t>температуре 20°С удельный вес молока должен быть в пределах 1,027–1,034; содержание жира не менее 3,2%. </a:t>
            </a:r>
          </a:p>
          <a:p>
            <a:pPr>
              <a:lnSpc>
                <a:spcPct val="150000"/>
              </a:lnSpc>
            </a:pPr>
            <a:r>
              <a:rPr lang="ru-RU" sz="2400" dirty="0" smtClean="0">
                <a:solidFill>
                  <a:srgbClr val="017D4E"/>
                </a:solidFill>
              </a:rPr>
              <a:t>Молоко </a:t>
            </a:r>
            <a:r>
              <a:rPr lang="ru-RU" sz="2400" dirty="0">
                <a:solidFill>
                  <a:srgbClr val="017D4E"/>
                </a:solidFill>
              </a:rPr>
              <a:t>1 сорта имеет кислотность – 16–18° Тернера, </a:t>
            </a:r>
          </a:p>
          <a:p>
            <a:pPr>
              <a:lnSpc>
                <a:spcPct val="150000"/>
              </a:lnSpc>
            </a:pPr>
            <a:r>
              <a:rPr lang="ru-RU" sz="2400" dirty="0" smtClean="0">
                <a:solidFill>
                  <a:srgbClr val="017D4E"/>
                </a:solidFill>
              </a:rPr>
              <a:t>2 </a:t>
            </a:r>
            <a:r>
              <a:rPr lang="ru-RU" sz="2400" dirty="0">
                <a:solidFill>
                  <a:srgbClr val="017D4E"/>
                </a:solidFill>
              </a:rPr>
              <a:t>сорта – 19–20°, несвежее – 21° и более. </a:t>
            </a:r>
          </a:p>
          <a:p>
            <a:pPr>
              <a:lnSpc>
                <a:spcPct val="150000"/>
              </a:lnSpc>
            </a:pPr>
            <a:r>
              <a:rPr lang="ru-RU" sz="2400" dirty="0" smtClean="0">
                <a:solidFill>
                  <a:srgbClr val="017D4E"/>
                </a:solidFill>
              </a:rPr>
              <a:t>Содержание </a:t>
            </a:r>
            <a:r>
              <a:rPr lang="ru-RU" sz="2400" dirty="0">
                <a:solidFill>
                  <a:srgbClr val="017D4E"/>
                </a:solidFill>
              </a:rPr>
              <a:t>сухого вещества в цельном молоке — не менее 12–12,5%, в обезжиренном — не менее 8,0%.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95536" y="260648"/>
            <a:ext cx="8642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 dirty="0">
                <a:solidFill>
                  <a:srgbClr val="0000FF"/>
                </a:solidFill>
              </a:rPr>
              <a:t>Показатели, характеризующие натуральность молока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3"/>
          <p:cNvSpPr>
            <a:spLocks noChangeArrowheads="1"/>
          </p:cNvSpPr>
          <p:nvPr/>
        </p:nvSpPr>
        <p:spPr bwMode="auto">
          <a:xfrm>
            <a:off x="323528" y="1052736"/>
            <a:ext cx="8820472" cy="513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rgbClr val="017D4E"/>
                </a:solidFill>
              </a:rPr>
              <a:t>содержание </a:t>
            </a:r>
            <a:r>
              <a:rPr lang="ru-RU" sz="2000" dirty="0">
                <a:solidFill>
                  <a:srgbClr val="017D4E"/>
                </a:solidFill>
              </a:rPr>
              <a:t>жира;</a:t>
            </a:r>
          </a:p>
          <a:p>
            <a:r>
              <a:rPr lang="ru-RU" sz="2000" dirty="0">
                <a:solidFill>
                  <a:srgbClr val="017D4E"/>
                </a:solidFill>
              </a:rPr>
              <a:t>плотность молока;</a:t>
            </a:r>
          </a:p>
          <a:p>
            <a:r>
              <a:rPr lang="ru-RU" sz="2000" dirty="0">
                <a:solidFill>
                  <a:srgbClr val="017D4E"/>
                </a:solidFill>
              </a:rPr>
              <a:t>сухой остаток;</a:t>
            </a:r>
          </a:p>
          <a:p>
            <a:r>
              <a:rPr lang="ru-RU" sz="2000" dirty="0">
                <a:solidFill>
                  <a:srgbClr val="017D4E"/>
                </a:solidFill>
              </a:rPr>
              <a:t>сухой обезжиренный остаток;</a:t>
            </a:r>
          </a:p>
          <a:p>
            <a:r>
              <a:rPr lang="ru-RU" sz="2000" dirty="0">
                <a:solidFill>
                  <a:srgbClr val="017D4E"/>
                </a:solidFill>
              </a:rPr>
              <a:t>кислотность;</a:t>
            </a:r>
          </a:p>
          <a:p>
            <a:r>
              <a:rPr lang="ru-RU" sz="2000" dirty="0">
                <a:solidFill>
                  <a:srgbClr val="017D4E"/>
                </a:solidFill>
              </a:rPr>
              <a:t>обнаружение консервантов (перекись водорода, формальдегид, сода, крахмал</a:t>
            </a:r>
            <a:r>
              <a:rPr lang="ru-RU" sz="2000" dirty="0" smtClean="0">
                <a:solidFill>
                  <a:srgbClr val="017D4E"/>
                </a:solidFill>
              </a:rPr>
              <a:t>).</a:t>
            </a:r>
          </a:p>
          <a:p>
            <a:endParaRPr lang="ru-RU" sz="2000" dirty="0" smtClean="0"/>
          </a:p>
          <a:p>
            <a:r>
              <a:rPr lang="ru-RU" sz="1200" b="1" kern="0" dirty="0" smtClean="0">
                <a:solidFill>
                  <a:srgbClr val="0000FF"/>
                </a:solidFill>
              </a:rPr>
              <a:t>Фальсификация натурального молока проводится добавлением воды, обезжиренного молока, нейтрализующих веществ, </a:t>
            </a:r>
            <a:r>
              <a:rPr lang="ru-RU" sz="1200" b="1" kern="0" dirty="0" err="1" smtClean="0">
                <a:solidFill>
                  <a:srgbClr val="0000FF"/>
                </a:solidFill>
              </a:rPr>
              <a:t>подснятием</a:t>
            </a:r>
            <a:r>
              <a:rPr lang="ru-RU" sz="1200" b="1" kern="0" dirty="0" smtClean="0">
                <a:solidFill>
                  <a:srgbClr val="0000FF"/>
                </a:solidFill>
              </a:rPr>
              <a:t> сливок. </a:t>
            </a:r>
            <a:br>
              <a:rPr lang="ru-RU" sz="1200" b="1" kern="0" dirty="0" smtClean="0">
                <a:solidFill>
                  <a:srgbClr val="0000FF"/>
                </a:solidFill>
              </a:rPr>
            </a:br>
            <a:r>
              <a:rPr lang="ru-RU" sz="1200" b="1" kern="0" dirty="0" smtClean="0">
                <a:solidFill>
                  <a:srgbClr val="0000FF"/>
                </a:solidFill>
              </a:rPr>
              <a:t>При фальсификации молока водой понижается плотность (менее 1,027 г/см3), жирность, сухой остаток (менее 11,2 %), СОМО (менее 8,0%), а также кислотность. </a:t>
            </a:r>
            <a:br>
              <a:rPr lang="ru-RU" sz="1200" b="1" kern="0" dirty="0" smtClean="0">
                <a:solidFill>
                  <a:srgbClr val="0000FF"/>
                </a:solidFill>
              </a:rPr>
            </a:br>
            <a:r>
              <a:rPr lang="ru-RU" sz="1200" b="1" kern="0" dirty="0" smtClean="0">
                <a:solidFill>
                  <a:srgbClr val="0000FF"/>
                </a:solidFill>
              </a:rPr>
              <a:t>При фальсификации молока (сливок) водой изменяется его натуральный цвет. Молоко становится немного прозрачнее, с менее выраженным желтым оттенком и вкусом, консистенция водянистая. </a:t>
            </a:r>
            <a:br>
              <a:rPr lang="ru-RU" sz="1200" b="1" kern="0" dirty="0" smtClean="0">
                <a:solidFill>
                  <a:srgbClr val="0000FF"/>
                </a:solidFill>
              </a:rPr>
            </a:br>
            <a:r>
              <a:rPr lang="ru-RU" sz="1200" b="1" kern="0" dirty="0" smtClean="0">
                <a:solidFill>
                  <a:srgbClr val="0000FF"/>
                </a:solidFill>
              </a:rPr>
              <a:t>При фальсификации молока добавлением обезжиренного молока или </a:t>
            </a:r>
            <a:r>
              <a:rPr lang="ru-RU" sz="1200" b="1" kern="0" dirty="0" err="1" smtClean="0">
                <a:solidFill>
                  <a:srgbClr val="0000FF"/>
                </a:solidFill>
              </a:rPr>
              <a:t>подснятием</a:t>
            </a:r>
            <a:r>
              <a:rPr lang="ru-RU" sz="1200" b="1" kern="0" dirty="0" smtClean="0">
                <a:solidFill>
                  <a:srgbClr val="0000FF"/>
                </a:solidFill>
              </a:rPr>
              <a:t> жира увеличивается плотность до 1,034 г/см3, понижаются сухой остаток и жирность, СОМО не изменяется. </a:t>
            </a:r>
            <a:br>
              <a:rPr lang="ru-RU" sz="1200" b="1" kern="0" dirty="0" smtClean="0">
                <a:solidFill>
                  <a:srgbClr val="0000FF"/>
                </a:solidFill>
              </a:rPr>
            </a:br>
            <a:r>
              <a:rPr lang="ru-RU" sz="1200" b="1" kern="0" dirty="0" smtClean="0">
                <a:solidFill>
                  <a:srgbClr val="0000FF"/>
                </a:solidFill>
              </a:rPr>
              <a:t>Разбавление молока водой определяют по плотности, которая должна быть в пределах 1,027-1,032 г/см3. Плотность молока определяют при 20°С с помощью </a:t>
            </a:r>
            <a:r>
              <a:rPr lang="ru-RU" sz="1200" b="1" kern="0" dirty="0" err="1" smtClean="0">
                <a:solidFill>
                  <a:srgbClr val="0000FF"/>
                </a:solidFill>
              </a:rPr>
              <a:t>лактоденсиметра</a:t>
            </a:r>
            <a:r>
              <a:rPr lang="ru-RU" sz="1200" b="1" kern="0" dirty="0" smtClean="0">
                <a:solidFill>
                  <a:srgbClr val="0000FF"/>
                </a:solidFill>
              </a:rPr>
              <a:t>. Если плотность молока стала меньше 1,027 г/см3 на 0,003, то это свидетельствует о том, что в молоко добавлено воды примерно 10% от общего объема.</a:t>
            </a:r>
            <a:br>
              <a:rPr lang="ru-RU" sz="1200" b="1" kern="0" dirty="0" smtClean="0">
                <a:solidFill>
                  <a:srgbClr val="0000FF"/>
                </a:solidFill>
              </a:rPr>
            </a:br>
            <a:r>
              <a:rPr lang="ru-RU" sz="1200" b="1" kern="0" dirty="0" smtClean="0">
                <a:solidFill>
                  <a:srgbClr val="0000FF"/>
                </a:solidFill>
              </a:rPr>
              <a:t>Разбавление молока водой можно установить по </a:t>
            </a:r>
            <a:r>
              <a:rPr lang="ru-RU" sz="1200" b="1" kern="0" dirty="0" err="1" smtClean="0">
                <a:solidFill>
                  <a:srgbClr val="0000FF"/>
                </a:solidFill>
              </a:rPr>
              <a:t>криоскопической</a:t>
            </a:r>
            <a:r>
              <a:rPr lang="ru-RU" sz="1200" b="1" kern="0" dirty="0" smtClean="0">
                <a:solidFill>
                  <a:srgbClr val="0000FF"/>
                </a:solidFill>
              </a:rPr>
              <a:t> температуре (начальная температура замерзания, при которой лед и вода находятся в равновесном состоянии). </a:t>
            </a:r>
            <a:endParaRPr lang="ru-RU" sz="1200" b="1" dirty="0">
              <a:solidFill>
                <a:srgbClr val="0000FF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95536" y="188640"/>
            <a:ext cx="842563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0000FF"/>
                </a:solidFill>
              </a:rPr>
              <a:t>Физико-химические показатели молока, изменяющиеся при фальсификации: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Прямоугольник 3"/>
          <p:cNvSpPr>
            <a:spLocks noChangeArrowheads="1"/>
          </p:cNvSpPr>
          <p:nvPr/>
        </p:nvSpPr>
        <p:spPr bwMode="auto">
          <a:xfrm>
            <a:off x="357188" y="1196752"/>
            <a:ext cx="8429625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000" b="1" dirty="0">
                <a:solidFill>
                  <a:srgbClr val="017D4E"/>
                </a:solidFill>
              </a:rPr>
              <a:t>    Внешний вид</a:t>
            </a:r>
            <a:r>
              <a:rPr lang="ru-RU" sz="2000" dirty="0">
                <a:solidFill>
                  <a:srgbClr val="017D4E"/>
                </a:solidFill>
              </a:rPr>
              <a:t> молока оценивается при осмотре его в прозрачном сосуде. Отмечается однородность, наличие осадка, загрязнений и примесей.</a:t>
            </a:r>
          </a:p>
          <a:p>
            <a:r>
              <a:rPr lang="ru-RU" sz="2000" b="1" dirty="0">
                <a:solidFill>
                  <a:srgbClr val="017D4E"/>
                </a:solidFill>
              </a:rPr>
              <a:t>     Цвет</a:t>
            </a:r>
            <a:r>
              <a:rPr lang="ru-RU" sz="2000" dirty="0">
                <a:solidFill>
                  <a:srgbClr val="017D4E"/>
                </a:solidFill>
              </a:rPr>
              <a:t> молока определяется в цилиндре из бесцветного стекла, куда наливают 50–60 мл молока. Обезжиренное снятое молоко имеет более или менее ясно выраженный синеватый оттенок; розоватый цвет молока может зависеть от примеси крови, от корма животного (морковь, свекла) и некоторых лекарственных веществ (ревень) или от развития в молоке колоний некоторых цветных бактерий.</a:t>
            </a:r>
          </a:p>
          <a:p>
            <a:r>
              <a:rPr lang="ru-RU" sz="2000" b="1" dirty="0">
                <a:solidFill>
                  <a:srgbClr val="017D4E"/>
                </a:solidFill>
              </a:rPr>
              <a:t>     Консистенцию</a:t>
            </a:r>
            <a:r>
              <a:rPr lang="ru-RU" sz="2000" dirty="0">
                <a:solidFill>
                  <a:srgbClr val="017D4E"/>
                </a:solidFill>
              </a:rPr>
              <a:t> молока определяют по следу, остающемуся на стенках колбы после его взбалтывания. Молоко жидкой консистенции быстро стекает со стенок, не оставляя следа; при нормальной консистенции остается белый след. При слизистой или тягучей консистенции (в случаях развития слизистых бактерий) молоко имеет значительную вязкость и тянется по стенкам.</a:t>
            </a:r>
          </a:p>
        </p:txBody>
      </p:sp>
      <p:sp>
        <p:nvSpPr>
          <p:cNvPr id="51203" name="Прямоугольник 2"/>
          <p:cNvSpPr>
            <a:spLocks noChangeArrowheads="1"/>
          </p:cNvSpPr>
          <p:nvPr/>
        </p:nvSpPr>
        <p:spPr bwMode="auto">
          <a:xfrm>
            <a:off x="390847" y="232192"/>
            <a:ext cx="8429625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000" b="1" dirty="0">
                <a:solidFill>
                  <a:srgbClr val="0000FF"/>
                </a:solidFill>
              </a:rPr>
              <a:t>ОПРЕДЕЛЕНИЕ ОРГАНОЛЕПТИЧЕСКИХ СВОЙСТВ </a:t>
            </a:r>
            <a:r>
              <a:rPr lang="ru-RU" sz="2000" b="1" dirty="0" smtClean="0">
                <a:solidFill>
                  <a:srgbClr val="0000FF"/>
                </a:solidFill>
              </a:rPr>
              <a:t>МОЛОКА</a:t>
            </a:r>
            <a:endParaRPr lang="ru-RU" sz="2000" b="1" dirty="0">
              <a:solidFill>
                <a:srgbClr val="0000FF"/>
              </a:solidFill>
            </a:endParaRPr>
          </a:p>
          <a:p>
            <a:r>
              <a:rPr lang="ru-RU" sz="1600" b="1" dirty="0">
                <a:solidFill>
                  <a:srgbClr val="0000FF"/>
                </a:solidFill>
              </a:rPr>
              <a:t>ГОСТ 28283-89 "Молоко коровье. Метод органолептической оценки запаха и вкуса" (дата актуализации: 21.05.2015 г.)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Прямоугольник 3"/>
          <p:cNvSpPr>
            <a:spLocks noChangeArrowheads="1"/>
          </p:cNvSpPr>
          <p:nvPr/>
        </p:nvSpPr>
        <p:spPr bwMode="auto">
          <a:xfrm>
            <a:off x="357188" y="836712"/>
            <a:ext cx="8429625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000" b="1" dirty="0" smtClean="0">
                <a:solidFill>
                  <a:srgbClr val="017D4E"/>
                </a:solidFill>
              </a:rPr>
              <a:t>Для </a:t>
            </a:r>
            <a:r>
              <a:rPr lang="ru-RU" sz="2000" b="1" dirty="0">
                <a:solidFill>
                  <a:srgbClr val="017D4E"/>
                </a:solidFill>
              </a:rPr>
              <a:t>определения запаха</a:t>
            </a:r>
            <a:r>
              <a:rPr lang="ru-RU" sz="2000" dirty="0">
                <a:solidFill>
                  <a:srgbClr val="017D4E"/>
                </a:solidFill>
              </a:rPr>
              <a:t> 100 мл молока наливают в коническую колбу, закрывают часовым стеклом и, встряхнув, определяют запах. Свежее молоко имеет слабый специфический запах. Кисловатый запах указывает на начавшееся скисание. При развитии гнилостных бактерий молоко приобретает запах аммиака, сероводорода и т. п. В случаях неправильного хранения или транспортировки молоко может воспринимать посторонние запахи: мыла, керосина, рыбы, нефти, духов и т. п</a:t>
            </a:r>
            <a:r>
              <a:rPr lang="ru-RU" sz="2000" dirty="0" smtClean="0">
                <a:solidFill>
                  <a:srgbClr val="017D4E"/>
                </a:solidFill>
              </a:rPr>
              <a:t>.</a:t>
            </a:r>
          </a:p>
          <a:p>
            <a:endParaRPr lang="ru-RU" sz="2000" dirty="0">
              <a:solidFill>
                <a:srgbClr val="017D4E"/>
              </a:solidFill>
            </a:endParaRPr>
          </a:p>
          <a:p>
            <a:r>
              <a:rPr lang="ru-RU" sz="2000" b="1" dirty="0" smtClean="0">
                <a:solidFill>
                  <a:srgbClr val="017D4E"/>
                </a:solidFill>
              </a:rPr>
              <a:t>Для </a:t>
            </a:r>
            <a:r>
              <a:rPr lang="ru-RU" sz="2000" b="1" dirty="0">
                <a:solidFill>
                  <a:srgbClr val="017D4E"/>
                </a:solidFill>
              </a:rPr>
              <a:t>определения вкуса</a:t>
            </a:r>
            <a:r>
              <a:rPr lang="ru-RU" sz="2000" dirty="0">
                <a:solidFill>
                  <a:srgbClr val="017D4E"/>
                </a:solidFill>
              </a:rPr>
              <a:t> полость рта ополаскивают небольшим количеством молока (5–10 мл). Вкус доброкачественного молока слегка сладковатый. Наличие других привкусов: горького, соленого, вяжущего, рыбного – обусловливается кормом животного, его болезнью, посторонними примесями, неправильным сбором и хранением молока.</a:t>
            </a:r>
          </a:p>
        </p:txBody>
      </p:sp>
      <p:sp>
        <p:nvSpPr>
          <p:cNvPr id="25603" name="Прямоугольник 2"/>
          <p:cNvSpPr>
            <a:spLocks noChangeArrowheads="1"/>
          </p:cNvSpPr>
          <p:nvPr/>
        </p:nvSpPr>
        <p:spPr bwMode="auto">
          <a:xfrm>
            <a:off x="357188" y="357188"/>
            <a:ext cx="8429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000" b="1" dirty="0">
                <a:solidFill>
                  <a:srgbClr val="0000FF"/>
                </a:solidFill>
              </a:rPr>
              <a:t>ОПРЕДЕЛЕНИЕ ОРГАНОЛЕПТИЧЕСКИХ СВОЙСТВ МОЛОКА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Прямоугольник 3"/>
          <p:cNvSpPr>
            <a:spLocks noChangeArrowheads="1"/>
          </p:cNvSpPr>
          <p:nvPr/>
        </p:nvSpPr>
        <p:spPr bwMode="auto">
          <a:xfrm>
            <a:off x="357188" y="620688"/>
            <a:ext cx="8429625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000" b="1" dirty="0">
                <a:solidFill>
                  <a:srgbClr val="017D4E"/>
                </a:solidFill>
              </a:rPr>
              <a:t>1. Определение кислотности молока</a:t>
            </a:r>
            <a:endParaRPr lang="ru-RU" sz="2000" dirty="0">
              <a:solidFill>
                <a:srgbClr val="017D4E"/>
              </a:solidFill>
            </a:endParaRPr>
          </a:p>
          <a:p>
            <a:r>
              <a:rPr lang="ru-RU" sz="2000" i="1" dirty="0">
                <a:solidFill>
                  <a:srgbClr val="017D4E"/>
                </a:solidFill>
              </a:rPr>
              <a:t>Ход анализа.</a:t>
            </a:r>
            <a:r>
              <a:rPr lang="ru-RU" sz="2000" dirty="0">
                <a:solidFill>
                  <a:srgbClr val="017D4E"/>
                </a:solidFill>
              </a:rPr>
              <a:t> Кислотность молока обусловлена концентрацией в нем молочной кислоты, фосфорнокислых и лимоннокислых солей, а также белков. Кислотность выражается в градусах Тернера и является показателем свежести молока и до некоторой степени его натуральности.</a:t>
            </a:r>
          </a:p>
          <a:p>
            <a:r>
              <a:rPr lang="ru-RU" sz="2000" dirty="0">
                <a:solidFill>
                  <a:srgbClr val="017D4E"/>
                </a:solidFill>
              </a:rPr>
              <a:t>Градусами Тернера (</a:t>
            </a:r>
            <a:r>
              <a:rPr lang="ru-RU" sz="2000" baseline="30000" dirty="0" err="1">
                <a:solidFill>
                  <a:srgbClr val="017D4E"/>
                </a:solidFill>
              </a:rPr>
              <a:t>о</a:t>
            </a:r>
            <a:r>
              <a:rPr lang="ru-RU" sz="2000" dirty="0" err="1">
                <a:solidFill>
                  <a:srgbClr val="017D4E"/>
                </a:solidFill>
              </a:rPr>
              <a:t>Т</a:t>
            </a:r>
            <a:r>
              <a:rPr lang="ru-RU" sz="2000" dirty="0">
                <a:solidFill>
                  <a:srgbClr val="017D4E"/>
                </a:solidFill>
              </a:rPr>
              <a:t>) называется количество миллилитров 0,1 н. раствора щелочи, необходимое для нейтрализации кислот в 100 мл молока.</a:t>
            </a:r>
          </a:p>
          <a:p>
            <a:r>
              <a:rPr lang="ru-RU" sz="2000" dirty="0">
                <a:solidFill>
                  <a:srgbClr val="017D4E"/>
                </a:solidFill>
              </a:rPr>
              <a:t>Для определения кислотности в коническую колбу на 150-200 мл отмеривают пипеткой 10 мл молока, добавляют 10 мл дистиллированной воды и 3 капли 1% спиртового раствора фенолфталеина, смесь титруют 0,1 н. раствором едкого натра до появления розового окрашивания, не исчезающего в течение минуты.</a:t>
            </a:r>
          </a:p>
          <a:p>
            <a:r>
              <a:rPr lang="ru-RU" sz="2000" dirty="0">
                <a:solidFill>
                  <a:srgbClr val="017D4E"/>
                </a:solidFill>
              </a:rPr>
              <a:t>Количество миллилитров 0,1 н. раствора едкого натра, пошедшее на нейтрализацию 10 мл молока, умноженное на 10, покажет кислотность испытуемого молока в градусах Тернера.</a:t>
            </a:r>
          </a:p>
        </p:txBody>
      </p:sp>
      <p:sp>
        <p:nvSpPr>
          <p:cNvPr id="26627" name="Прямоугольник 2"/>
          <p:cNvSpPr>
            <a:spLocks noChangeArrowheads="1"/>
          </p:cNvSpPr>
          <p:nvPr/>
        </p:nvSpPr>
        <p:spPr bwMode="auto">
          <a:xfrm>
            <a:off x="390847" y="188640"/>
            <a:ext cx="8429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000" b="1" dirty="0">
                <a:solidFill>
                  <a:srgbClr val="0000FF"/>
                </a:solidFill>
              </a:rPr>
              <a:t>ФИЗИКО-ХИМИЧЕСКОЕ ИССЛЕДОВАНИЕ МОЛОКА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Прямоугольник 3"/>
          <p:cNvSpPr>
            <a:spLocks noChangeArrowheads="1"/>
          </p:cNvSpPr>
          <p:nvPr/>
        </p:nvSpPr>
        <p:spPr bwMode="auto">
          <a:xfrm>
            <a:off x="323528" y="476672"/>
            <a:ext cx="8753153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solidFill>
                  <a:srgbClr val="017D4E"/>
                </a:solidFill>
              </a:rPr>
              <a:t>2. Проба на кипячение</a:t>
            </a:r>
            <a:endParaRPr lang="ru-RU" sz="2000" dirty="0">
              <a:solidFill>
                <a:srgbClr val="017D4E"/>
              </a:solidFill>
            </a:endParaRPr>
          </a:p>
          <a:p>
            <a:pPr algn="just"/>
            <a:r>
              <a:rPr lang="ru-RU" sz="2000" dirty="0">
                <a:solidFill>
                  <a:srgbClr val="017D4E"/>
                </a:solidFill>
              </a:rPr>
              <a:t>Ориентировочным методом проверки молока на свежесть является проба на кипячение. В тонкостенную пробирку наливают 4-5 мл молока и кипятят его на спиртовке или газовой горелке в течение минуты при постоянном взбалтывании. Можно нагревать пробирку в течение двух минут в кипящей водяной бане. Если испытуемое молоко несвежее, то при кипячении оно свертывается. Молоко свертывается при кипячении, если его кислотность выше 25-27</a:t>
            </a:r>
            <a:r>
              <a:rPr lang="ru-RU" sz="2000" baseline="30000" dirty="0">
                <a:solidFill>
                  <a:srgbClr val="017D4E"/>
                </a:solidFill>
              </a:rPr>
              <a:t> </a:t>
            </a:r>
            <a:r>
              <a:rPr lang="ru-RU" sz="2000" baseline="30000" dirty="0" err="1">
                <a:solidFill>
                  <a:srgbClr val="017D4E"/>
                </a:solidFill>
              </a:rPr>
              <a:t>о</a:t>
            </a:r>
            <a:r>
              <a:rPr lang="ru-RU" sz="2000" dirty="0" err="1">
                <a:solidFill>
                  <a:srgbClr val="017D4E"/>
                </a:solidFill>
              </a:rPr>
              <a:t>Т</a:t>
            </a:r>
            <a:r>
              <a:rPr lang="ru-RU" sz="2000" dirty="0" smtClean="0">
                <a:solidFill>
                  <a:srgbClr val="017D4E"/>
                </a:solidFill>
              </a:rPr>
              <a:t>.</a:t>
            </a:r>
          </a:p>
          <a:p>
            <a:r>
              <a:rPr lang="ru-RU" sz="2000" b="1" dirty="0" smtClean="0">
                <a:solidFill>
                  <a:srgbClr val="017D4E"/>
                </a:solidFill>
              </a:rPr>
              <a:t>3. Определение количества жира (ГОСТ Р ИСО 2446-2011 «Молоко. Метод определения содержания жира»)</a:t>
            </a:r>
            <a:endParaRPr lang="ru-RU" sz="2000" dirty="0" smtClean="0">
              <a:solidFill>
                <a:srgbClr val="017D4E"/>
              </a:solidFill>
            </a:endParaRPr>
          </a:p>
          <a:p>
            <a:r>
              <a:rPr lang="ru-RU" sz="1000" i="1" dirty="0" smtClean="0">
                <a:solidFill>
                  <a:srgbClr val="017D4E"/>
                </a:solidFill>
              </a:rPr>
              <a:t>Принцип метода.</a:t>
            </a:r>
            <a:r>
              <a:rPr lang="ru-RU" sz="1000" b="1" dirty="0" smtClean="0">
                <a:solidFill>
                  <a:srgbClr val="017D4E"/>
                </a:solidFill>
              </a:rPr>
              <a:t> </a:t>
            </a:r>
            <a:r>
              <a:rPr lang="ru-RU" sz="1000" dirty="0" smtClean="0">
                <a:solidFill>
                  <a:srgbClr val="017D4E"/>
                </a:solidFill>
              </a:rPr>
              <a:t>Для определения количества жира в молоке используется жиромер. Определение производят кислотным методом Гербера, т.е. с помощью концентрированной серной кислоты уменьшают адсорбцию жира белком, и жировые шарики сливаются в сплошной слой жира. Процесс слияния жировых шариков и отделения слоя жира усиливается при добавлении амилового или изоамилового спирта, подогревании жиромера и центрифугировании.</a:t>
            </a:r>
          </a:p>
          <a:p>
            <a:r>
              <a:rPr lang="ru-RU" sz="1000" i="1" dirty="0" smtClean="0">
                <a:solidFill>
                  <a:srgbClr val="017D4E"/>
                </a:solidFill>
              </a:rPr>
              <a:t>Ход анализа.</a:t>
            </a:r>
            <a:r>
              <a:rPr lang="ru-RU" sz="1000" b="1" dirty="0" smtClean="0">
                <a:solidFill>
                  <a:srgbClr val="017D4E"/>
                </a:solidFill>
              </a:rPr>
              <a:t> </a:t>
            </a:r>
            <a:r>
              <a:rPr lang="ru-RU" sz="1000" dirty="0" smtClean="0">
                <a:solidFill>
                  <a:srgbClr val="017D4E"/>
                </a:solidFill>
              </a:rPr>
              <a:t>В жиромер наливают (желательно из автоматической пипетки) 10 мл серной кислоты удельного веса 1,81-1,82, стараясь не смачивать горлышко, и осторожно, не допуская смешивания жидкости, пипеткой Мора на 10,77 мл приливают указанный в пипетке объем молока. Уровень молока в пипетке устанавливают по нижнему мениску, затем добавляют (также автоматической пипеткой) 1 мл амилового спирта. Жиромер закрывают пробкой с одним слоем марли, чтобы пробка более прочно фиксировалась в горлышке, встряхивают жиромер до полного растворения белковых веществ молока, переворачивая его 2-3 раза и придерживая при этом пальцем пробку. После этого жиромер ставят пробкой вниз в водяную баню на 5 мин, температура воды должна быть 65-70</a:t>
            </a:r>
            <a:r>
              <a:rPr lang="ru-RU" sz="1000" baseline="30000" dirty="0" smtClean="0">
                <a:solidFill>
                  <a:srgbClr val="017D4E"/>
                </a:solidFill>
              </a:rPr>
              <a:t>0 </a:t>
            </a:r>
            <a:r>
              <a:rPr lang="ru-RU" sz="1000" dirty="0" smtClean="0">
                <a:solidFill>
                  <a:srgbClr val="017D4E"/>
                </a:solidFill>
              </a:rPr>
              <a:t>С.</a:t>
            </a:r>
          </a:p>
          <a:p>
            <a:r>
              <a:rPr lang="ru-RU" sz="1000" dirty="0" smtClean="0">
                <a:solidFill>
                  <a:srgbClr val="017D4E"/>
                </a:solidFill>
              </a:rPr>
              <a:t>Вынутые из бани жиромеры помещают в металлические патроны центрифуги, вставляя их так, чтобы узкая часть жиромера была обращена к центру, а сами жиромеры размещались симметрично один напротив другого. При нечетном числе жиромеров следует поместить для уравновешивания один жиромер, наполненный водой. Закрыв крышку центрифуги, производят центрифугирование в течение 5 мин со скоростью не менее 1000 об/мин. После центрифугирования жиромеры вынимают и пробкой регулируют слой жира в узкой части жиромера, устанавливая его так, чтобы он находился в пределах делений шкалы. Затем жиромеры снова на 5 мин помещают в водяную баню (пробирками вниз), температура воды в ней должна быть 65-70</a:t>
            </a:r>
            <a:r>
              <a:rPr lang="ru-RU" sz="1000" baseline="30000" dirty="0" smtClean="0">
                <a:solidFill>
                  <a:srgbClr val="017D4E"/>
                </a:solidFill>
              </a:rPr>
              <a:t>0 </a:t>
            </a:r>
            <a:r>
              <a:rPr lang="ru-RU" sz="1000" dirty="0" smtClean="0">
                <a:solidFill>
                  <a:srgbClr val="017D4E"/>
                </a:solidFill>
              </a:rPr>
              <a:t>С. Уровень воды в бане должен находиться несколько выше слоя в жиромере. По истечении 5 мин производят отсчет жира. Жиромер при этом надо держать вертикально. Граница жира должна находиться на уровне глаз. Винтообразным движением пробки вверх и вниз устанавливают нижнюю границу столбика жира против целого деления шкалы и от него отсчитывают число делений до нижней точки мениска верхней границы жира. Десять малых делений жиромера соответствуют 1% жира в исследуемом молоке.</a:t>
            </a:r>
            <a:endParaRPr lang="ru-RU" sz="1000" dirty="0">
              <a:solidFill>
                <a:srgbClr val="017D4E"/>
              </a:solidFill>
            </a:endParaRPr>
          </a:p>
        </p:txBody>
      </p:sp>
      <p:sp>
        <p:nvSpPr>
          <p:cNvPr id="4" name="Прямоугольник 2"/>
          <p:cNvSpPr>
            <a:spLocks noChangeArrowheads="1"/>
          </p:cNvSpPr>
          <p:nvPr/>
        </p:nvSpPr>
        <p:spPr bwMode="auto">
          <a:xfrm>
            <a:off x="390847" y="151805"/>
            <a:ext cx="8429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000" b="1" dirty="0">
                <a:solidFill>
                  <a:srgbClr val="0000FF"/>
                </a:solidFill>
              </a:rPr>
              <a:t>ФИЗИКО-ХИМИЧЕСКОЕ ИССЛЕДОВАНИЕ МОЛОКА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/>
          <p:cNvSpPr>
            <a:spLocks noChangeArrowheads="1"/>
          </p:cNvSpPr>
          <p:nvPr/>
        </p:nvSpPr>
        <p:spPr bwMode="auto">
          <a:xfrm>
            <a:off x="395536" y="188640"/>
            <a:ext cx="8676456" cy="60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119063" algn="l"/>
                <a:tab pos="949325" algn="l"/>
              </a:tabLst>
            </a:pPr>
            <a:r>
              <a:rPr lang="ru-RU" sz="2400" b="1" dirty="0" smtClean="0">
                <a:solidFill>
                  <a:srgbClr val="0000FF"/>
                </a:solidFill>
                <a:cs typeface="Times New Roman" pitchFamily="18" charset="0"/>
              </a:rPr>
              <a:t>Энергетическая ценность продуктов питания обусловлена их химическим составом:</a:t>
            </a:r>
          </a:p>
          <a:p>
            <a:pPr marL="457200" indent="-457200">
              <a:buFont typeface="+mj-lt"/>
              <a:buAutoNum type="arabicPeriod"/>
              <a:tabLst>
                <a:tab pos="119063" algn="l"/>
                <a:tab pos="949325" algn="l"/>
              </a:tabLst>
            </a:pPr>
            <a:r>
              <a:rPr lang="ru-RU" sz="2400" dirty="0" smtClean="0">
                <a:solidFill>
                  <a:srgbClr val="017D4E"/>
                </a:solidFill>
                <a:cs typeface="Times New Roman" pitchFamily="18" charset="0"/>
              </a:rPr>
              <a:t>Содержанием воды. Например, в молоке воды 83–89%, в сметане – 75%, твороге – 65%, сырах – 40–50%, сливочном масле – 15% и т.д.</a:t>
            </a:r>
          </a:p>
          <a:p>
            <a:pPr marL="457200" indent="-457200">
              <a:buFont typeface="+mj-lt"/>
              <a:buAutoNum type="arabicPeriod"/>
              <a:tabLst>
                <a:tab pos="119063" algn="l"/>
                <a:tab pos="949325" algn="l"/>
              </a:tabLst>
            </a:pPr>
            <a:r>
              <a:rPr lang="ru-RU" sz="2400" dirty="0" smtClean="0">
                <a:solidFill>
                  <a:srgbClr val="017D4E"/>
                </a:solidFill>
              </a:rPr>
              <a:t>Содержанием пищевых ингредиентов-поставщиков энергии – белков, жиров и углеводов.</a:t>
            </a:r>
            <a:br>
              <a:rPr lang="ru-RU" sz="2400" dirty="0" smtClean="0">
                <a:solidFill>
                  <a:srgbClr val="017D4E"/>
                </a:solidFill>
              </a:rPr>
            </a:br>
            <a:r>
              <a:rPr lang="ru-RU" sz="2400" dirty="0" smtClean="0">
                <a:solidFill>
                  <a:srgbClr val="017D4E"/>
                </a:solidFill>
              </a:rPr>
              <a:t>Чем выше концентрация Б, У, и, особенно, Ж – тем выше </a:t>
            </a:r>
            <a:r>
              <a:rPr lang="ru-RU" sz="2400" dirty="0" smtClean="0">
                <a:solidFill>
                  <a:srgbClr val="017D4E"/>
                </a:solidFill>
                <a:cs typeface="Times New Roman" pitchFamily="18" charset="0"/>
              </a:rPr>
              <a:t>энергетическая ценность пищи.</a:t>
            </a:r>
          </a:p>
          <a:p>
            <a:pPr marL="457200" indent="-457200">
              <a:buFont typeface="+mj-lt"/>
              <a:buAutoNum type="arabicPeriod"/>
              <a:tabLst>
                <a:tab pos="119063" algn="l"/>
                <a:tab pos="949325" algn="l"/>
              </a:tabLst>
            </a:pPr>
            <a:r>
              <a:rPr lang="ru-RU" sz="2400" dirty="0" smtClean="0">
                <a:solidFill>
                  <a:srgbClr val="017D4E"/>
                </a:solidFill>
                <a:cs typeface="Times New Roman" pitchFamily="18" charset="0"/>
              </a:rPr>
              <a:t>Энергетической ценностью </a:t>
            </a:r>
            <a:r>
              <a:rPr lang="ru-RU" sz="2400" dirty="0" smtClean="0">
                <a:solidFill>
                  <a:srgbClr val="017D4E"/>
                </a:solidFill>
              </a:rPr>
              <a:t>пищевых ингредиентов: </a:t>
            </a:r>
            <a:r>
              <a:rPr lang="ru-RU" sz="2400" dirty="0" smtClean="0">
                <a:solidFill>
                  <a:srgbClr val="017D4E"/>
                </a:solidFill>
                <a:cs typeface="Times New Roman" pitchFamily="18" charset="0"/>
              </a:rPr>
              <a:t>калорический коэффициент </a:t>
            </a:r>
            <a:br>
              <a:rPr lang="ru-RU" sz="2400" dirty="0" smtClean="0">
                <a:solidFill>
                  <a:srgbClr val="017D4E"/>
                </a:solidFill>
                <a:cs typeface="Times New Roman" pitchFamily="18" charset="0"/>
              </a:rPr>
            </a:br>
            <a:r>
              <a:rPr lang="ru-RU" sz="2400" dirty="0" smtClean="0">
                <a:solidFill>
                  <a:srgbClr val="017D4E"/>
                </a:solidFill>
              </a:rPr>
              <a:t>Белков и Углеводов – 4 ккал на 1 грамм</a:t>
            </a:r>
            <a:br>
              <a:rPr lang="ru-RU" sz="2400" dirty="0" smtClean="0">
                <a:solidFill>
                  <a:srgbClr val="017D4E"/>
                </a:solidFill>
              </a:rPr>
            </a:br>
            <a:r>
              <a:rPr lang="ru-RU" sz="2400" dirty="0" smtClean="0">
                <a:solidFill>
                  <a:srgbClr val="017D4E"/>
                </a:solidFill>
              </a:rPr>
              <a:t>Жиров – 9 ккал на 1 грамм.</a:t>
            </a:r>
          </a:p>
          <a:p>
            <a:pPr marL="457200" indent="-457200">
              <a:buFont typeface="+mj-lt"/>
              <a:buAutoNum type="arabicPeriod"/>
              <a:tabLst>
                <a:tab pos="119063" algn="l"/>
                <a:tab pos="949325" algn="l"/>
              </a:tabLst>
            </a:pPr>
            <a:r>
              <a:rPr lang="ru-RU" sz="2400" dirty="0" smtClean="0">
                <a:solidFill>
                  <a:srgbClr val="017D4E"/>
                </a:solidFill>
                <a:cs typeface="Times New Roman" pitchFamily="18" charset="0"/>
              </a:rPr>
              <a:t>Категорией продукта, которая обусловлена потребительскими свойствами, но не пищевой ценностью продуктов питания.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Прямоугольник 3"/>
          <p:cNvSpPr>
            <a:spLocks noChangeArrowheads="1"/>
          </p:cNvSpPr>
          <p:nvPr/>
        </p:nvSpPr>
        <p:spPr bwMode="auto">
          <a:xfrm>
            <a:off x="357188" y="764704"/>
            <a:ext cx="8429625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000" b="1" dirty="0">
                <a:solidFill>
                  <a:srgbClr val="017D4E"/>
                </a:solidFill>
              </a:rPr>
              <a:t>4. Определение сухого остатка</a:t>
            </a:r>
            <a:endParaRPr lang="ru-RU" sz="2000" dirty="0">
              <a:solidFill>
                <a:srgbClr val="017D4E"/>
              </a:solidFill>
            </a:endParaRPr>
          </a:p>
          <a:p>
            <a:r>
              <a:rPr lang="ru-RU" sz="2000" i="1" dirty="0">
                <a:solidFill>
                  <a:srgbClr val="017D4E"/>
                </a:solidFill>
              </a:rPr>
              <a:t>Ход анализа.</a:t>
            </a:r>
            <a:r>
              <a:rPr lang="ru-RU" sz="2000" dirty="0">
                <a:solidFill>
                  <a:srgbClr val="017D4E"/>
                </a:solidFill>
              </a:rPr>
              <a:t> Сухой остаток в молоке составляют белки, жир, углеводы, минеральные элементы и витамины.</a:t>
            </a:r>
          </a:p>
          <a:p>
            <a:r>
              <a:rPr lang="ru-RU" sz="2000" dirty="0">
                <a:solidFill>
                  <a:srgbClr val="017D4E"/>
                </a:solidFill>
              </a:rPr>
              <a:t>Вычисление содержания сухих веществ в молоке производят расчетным способом по видоизмененной стандартной формуле </a:t>
            </a:r>
            <a:r>
              <a:rPr lang="ru-RU" sz="2000" dirty="0" err="1">
                <a:solidFill>
                  <a:srgbClr val="017D4E"/>
                </a:solidFill>
              </a:rPr>
              <a:t>Фаррингтона</a:t>
            </a:r>
            <a:r>
              <a:rPr lang="ru-RU" sz="2000" dirty="0">
                <a:solidFill>
                  <a:srgbClr val="017D4E"/>
                </a:solidFill>
              </a:rPr>
              <a:t>.</a:t>
            </a:r>
          </a:p>
          <a:p>
            <a:endParaRPr lang="ru-RU" sz="2000" dirty="0">
              <a:solidFill>
                <a:srgbClr val="017D4E"/>
              </a:solidFill>
            </a:endParaRPr>
          </a:p>
          <a:p>
            <a:endParaRPr lang="ru-RU" sz="2000" dirty="0">
              <a:solidFill>
                <a:srgbClr val="017D4E"/>
              </a:solidFill>
            </a:endParaRPr>
          </a:p>
          <a:p>
            <a:endParaRPr lang="ru-RU" sz="2000" dirty="0">
              <a:solidFill>
                <a:srgbClr val="017D4E"/>
              </a:solidFill>
            </a:endParaRPr>
          </a:p>
          <a:p>
            <a:endParaRPr lang="ru-RU" sz="2000" dirty="0">
              <a:solidFill>
                <a:srgbClr val="017D4E"/>
              </a:solidFill>
            </a:endParaRPr>
          </a:p>
          <a:p>
            <a:endParaRPr lang="ru-RU" sz="2000" dirty="0">
              <a:solidFill>
                <a:srgbClr val="017D4E"/>
              </a:solidFill>
            </a:endParaRPr>
          </a:p>
          <a:p>
            <a:r>
              <a:rPr lang="ru-RU" sz="2000" dirty="0">
                <a:solidFill>
                  <a:srgbClr val="017D4E"/>
                </a:solidFill>
              </a:rPr>
              <a:t>;</a:t>
            </a:r>
          </a:p>
          <a:p>
            <a:r>
              <a:rPr lang="ru-RU" sz="2000" dirty="0">
                <a:solidFill>
                  <a:srgbClr val="017D4E"/>
                </a:solidFill>
              </a:rPr>
              <a:t>где	 Х – содержание сухих веществ в молоке в процентах;</a:t>
            </a:r>
          </a:p>
          <a:p>
            <a:r>
              <a:rPr lang="ru-RU" sz="2000" dirty="0">
                <a:solidFill>
                  <a:srgbClr val="017D4E"/>
                </a:solidFill>
              </a:rPr>
              <a:t>В – содержание жира в процентах;</a:t>
            </a:r>
          </a:p>
          <a:p>
            <a:r>
              <a:rPr lang="ru-RU" sz="2000" dirty="0">
                <a:solidFill>
                  <a:srgbClr val="017D4E"/>
                </a:solidFill>
              </a:rPr>
              <a:t>– плотность молока в градусах </a:t>
            </a:r>
            <a:r>
              <a:rPr lang="ru-RU" sz="2000" dirty="0" err="1">
                <a:solidFill>
                  <a:srgbClr val="017D4E"/>
                </a:solidFill>
              </a:rPr>
              <a:t>лактоденсиметра</a:t>
            </a:r>
            <a:r>
              <a:rPr lang="ru-RU" sz="2000" dirty="0">
                <a:solidFill>
                  <a:srgbClr val="017D4E"/>
                </a:solidFill>
              </a:rPr>
              <a:t> (</a:t>
            </a:r>
            <a:r>
              <a:rPr lang="ru-RU" sz="2000" dirty="0" err="1">
                <a:solidFill>
                  <a:srgbClr val="017D4E"/>
                </a:solidFill>
              </a:rPr>
              <a:t>градусах</a:t>
            </a:r>
            <a:r>
              <a:rPr lang="ru-RU" sz="2000" dirty="0">
                <a:solidFill>
                  <a:srgbClr val="017D4E"/>
                </a:solidFill>
              </a:rPr>
              <a:t> </a:t>
            </a:r>
            <a:r>
              <a:rPr lang="ru-RU" sz="2000" dirty="0" err="1">
                <a:solidFill>
                  <a:srgbClr val="017D4E"/>
                </a:solidFill>
              </a:rPr>
              <a:t>Кевена</a:t>
            </a:r>
            <a:r>
              <a:rPr lang="ru-RU" sz="2000" dirty="0">
                <a:solidFill>
                  <a:srgbClr val="017D4E"/>
                </a:solidFill>
              </a:rPr>
              <a:t> – две последние цифры);</a:t>
            </a:r>
          </a:p>
          <a:p>
            <a:r>
              <a:rPr lang="ru-RU" sz="2000" dirty="0">
                <a:solidFill>
                  <a:srgbClr val="017D4E"/>
                </a:solidFill>
              </a:rPr>
              <a:t>4,9, 0,5 – постоянные коэффициенты расчета.</a:t>
            </a:r>
          </a:p>
        </p:txBody>
      </p:sp>
      <p:sp>
        <p:nvSpPr>
          <p:cNvPr id="102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026" name="Object 1"/>
          <p:cNvGraphicFramePr>
            <a:graphicFrameLocks noChangeAspect="1"/>
          </p:cNvGraphicFramePr>
          <p:nvPr/>
        </p:nvGraphicFramePr>
        <p:xfrm>
          <a:off x="2405063" y="2879526"/>
          <a:ext cx="3587750" cy="1125538"/>
        </p:xfrm>
        <a:graphic>
          <a:graphicData uri="http://schemas.openxmlformats.org/presentationml/2006/ole">
            <p:oleObj spid="_x0000_s1026" name="Формула" r:id="rId3" imgW="1460160" imgH="457200" progId="Equation.3">
              <p:embed/>
            </p:oleObj>
          </a:graphicData>
        </a:graphic>
      </p:graphicFrame>
      <p:sp>
        <p:nvSpPr>
          <p:cNvPr id="6" name="Прямоугольник 2"/>
          <p:cNvSpPr>
            <a:spLocks noChangeArrowheads="1"/>
          </p:cNvSpPr>
          <p:nvPr/>
        </p:nvSpPr>
        <p:spPr bwMode="auto">
          <a:xfrm>
            <a:off x="390847" y="151805"/>
            <a:ext cx="8429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000" b="1" dirty="0">
                <a:solidFill>
                  <a:srgbClr val="0000FF"/>
                </a:solidFill>
              </a:rPr>
              <a:t>ФИЗИКО-ХИМИЧЕСКОЕ ИССЛЕДОВАНИЕ МОЛОКА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Прямоугольник 3"/>
          <p:cNvSpPr>
            <a:spLocks noChangeArrowheads="1"/>
          </p:cNvSpPr>
          <p:nvPr/>
        </p:nvSpPr>
        <p:spPr bwMode="auto">
          <a:xfrm>
            <a:off x="357188" y="500980"/>
            <a:ext cx="8429625" cy="5570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000" b="1" dirty="0">
                <a:solidFill>
                  <a:srgbClr val="017D4E"/>
                </a:solidFill>
              </a:rPr>
              <a:t>5. Определение плотности молока (удельного веса)</a:t>
            </a:r>
            <a:endParaRPr lang="ru-RU" sz="2000" dirty="0">
              <a:solidFill>
                <a:srgbClr val="017D4E"/>
              </a:solidFill>
            </a:endParaRPr>
          </a:p>
          <a:p>
            <a:r>
              <a:rPr lang="ru-RU" sz="1200" i="1" dirty="0">
                <a:solidFill>
                  <a:srgbClr val="017D4E"/>
                </a:solidFill>
              </a:rPr>
              <a:t>Ход анализа.</a:t>
            </a:r>
            <a:r>
              <a:rPr lang="ru-RU" sz="1200" b="1" dirty="0">
                <a:solidFill>
                  <a:srgbClr val="017D4E"/>
                </a:solidFill>
              </a:rPr>
              <a:t> </a:t>
            </a:r>
            <a:r>
              <a:rPr lang="ru-RU" sz="1200" dirty="0">
                <a:solidFill>
                  <a:srgbClr val="017D4E"/>
                </a:solidFill>
              </a:rPr>
              <a:t>Под плотностью молока понимают отношение веса определенного объема молока при температуре 20</a:t>
            </a:r>
            <a:r>
              <a:rPr lang="ru-RU" sz="1200" baseline="30000" dirty="0">
                <a:solidFill>
                  <a:srgbClr val="017D4E"/>
                </a:solidFill>
              </a:rPr>
              <a:t>0</a:t>
            </a:r>
            <a:r>
              <a:rPr lang="ru-RU" sz="1200" dirty="0">
                <a:solidFill>
                  <a:srgbClr val="017D4E"/>
                </a:solidFill>
              </a:rPr>
              <a:t>С к весу такого же объема воды при 4</a:t>
            </a:r>
            <a:r>
              <a:rPr lang="ru-RU" sz="1200" baseline="30000" dirty="0">
                <a:solidFill>
                  <a:srgbClr val="017D4E"/>
                </a:solidFill>
              </a:rPr>
              <a:t>0</a:t>
            </a:r>
            <a:r>
              <a:rPr lang="ru-RU" sz="1200" dirty="0">
                <a:solidFill>
                  <a:srgbClr val="017D4E"/>
                </a:solidFill>
              </a:rPr>
              <a:t>С. Определение плотности производится специальным ареометром для молока - </a:t>
            </a:r>
            <a:r>
              <a:rPr lang="ru-RU" sz="1200" dirty="0" err="1">
                <a:solidFill>
                  <a:srgbClr val="017D4E"/>
                </a:solidFill>
              </a:rPr>
              <a:t>лактоденсиметром</a:t>
            </a:r>
            <a:r>
              <a:rPr lang="ru-RU" sz="1200" dirty="0">
                <a:solidFill>
                  <a:srgbClr val="017D4E"/>
                </a:solidFill>
              </a:rPr>
              <a:t>. Шкала его рассчитана на измерение тех плотностей, которые может иметь молоко.</a:t>
            </a:r>
          </a:p>
          <a:p>
            <a:r>
              <a:rPr lang="ru-RU" sz="1200" dirty="0">
                <a:solidFill>
                  <a:srgbClr val="017D4E"/>
                </a:solidFill>
              </a:rPr>
              <a:t>Плотность молока зависит от его температуры, поэтому </a:t>
            </a:r>
            <a:r>
              <a:rPr lang="ru-RU" sz="1200" dirty="0" err="1">
                <a:solidFill>
                  <a:srgbClr val="017D4E"/>
                </a:solidFill>
              </a:rPr>
              <a:t>лактоденсиметр</a:t>
            </a:r>
            <a:r>
              <a:rPr lang="ru-RU" sz="1200" dirty="0">
                <a:solidFill>
                  <a:srgbClr val="017D4E"/>
                </a:solidFill>
              </a:rPr>
              <a:t> имеет термометр, показывающий температуру молока в момент измерения плотности. Определение плотности молока можно произвести в пределах его температуры от 10 до 25</a:t>
            </a:r>
            <a:r>
              <a:rPr lang="ru-RU" sz="1200" baseline="30000" dirty="0">
                <a:solidFill>
                  <a:srgbClr val="017D4E"/>
                </a:solidFill>
              </a:rPr>
              <a:t>0</a:t>
            </a:r>
            <a:r>
              <a:rPr lang="ru-RU" sz="1200" dirty="0">
                <a:solidFill>
                  <a:srgbClr val="017D4E"/>
                </a:solidFill>
              </a:rPr>
              <a:t>С.</a:t>
            </a:r>
          </a:p>
          <a:p>
            <a:r>
              <a:rPr lang="ru-RU" sz="1200" dirty="0">
                <a:solidFill>
                  <a:srgbClr val="017D4E"/>
                </a:solidFill>
              </a:rPr>
              <a:t>Перед измерением плотности молоко тщательно перемешивают, затем осторожно, чтобы избежать образования пены, по стенке наливают его в цилиндр емкостью 200-250 мл, наполняя цилиндр на 2/3 в слегка наклонном положении. Сухой чистый </a:t>
            </a:r>
            <a:r>
              <a:rPr lang="ru-RU" sz="1200" dirty="0" err="1">
                <a:solidFill>
                  <a:srgbClr val="017D4E"/>
                </a:solidFill>
              </a:rPr>
              <a:t>лактоденсиметр</a:t>
            </a:r>
            <a:r>
              <a:rPr lang="ru-RU" sz="1200" dirty="0">
                <a:solidFill>
                  <a:srgbClr val="017D4E"/>
                </a:solidFill>
              </a:rPr>
              <a:t> осторожно погружают в цилиндр с молоком до деления 1,030 и оставляют его в свободном плавающем состоянии на расстоянии 5 мм от стенок цилиндра. Через 1-2 мин после опускания </a:t>
            </a:r>
            <a:r>
              <a:rPr lang="ru-RU" sz="1200" dirty="0" err="1">
                <a:solidFill>
                  <a:srgbClr val="017D4E"/>
                </a:solidFill>
              </a:rPr>
              <a:t>лактоденсиметра</a:t>
            </a:r>
            <a:r>
              <a:rPr lang="ru-RU" sz="1200" dirty="0">
                <a:solidFill>
                  <a:srgbClr val="017D4E"/>
                </a:solidFill>
              </a:rPr>
              <a:t> определяют плотность, глаз исследователя при этом находится строго на уровне мениска молока. Отсчет показателя производят по верхнему краю мениска с точностью до 0,0005, а отсчет температуры - с точностью до 0,5</a:t>
            </a:r>
            <a:r>
              <a:rPr lang="ru-RU" sz="1200" baseline="30000" dirty="0">
                <a:solidFill>
                  <a:srgbClr val="017D4E"/>
                </a:solidFill>
              </a:rPr>
              <a:t>0</a:t>
            </a:r>
            <a:r>
              <a:rPr lang="ru-RU" sz="1200" dirty="0">
                <a:solidFill>
                  <a:srgbClr val="017D4E"/>
                </a:solidFill>
              </a:rPr>
              <a:t>С. Если линия мениска точно совпадает с одним из делений шкалы, то отмечают показание </a:t>
            </a:r>
            <a:r>
              <a:rPr lang="ru-RU" sz="1200" dirty="0" err="1">
                <a:solidFill>
                  <a:srgbClr val="017D4E"/>
                </a:solidFill>
              </a:rPr>
              <a:t>лактоденсиметра</a:t>
            </a:r>
            <a:r>
              <a:rPr lang="ru-RU" sz="1200" dirty="0">
                <a:solidFill>
                  <a:srgbClr val="017D4E"/>
                </a:solidFill>
              </a:rPr>
              <a:t>, соответствующее этому делению, если же нет полного совпадения, то расстояние между двумя делениями делят и устанавливают положение мениска с точностью до 0,0005. Измерение плотности повторяют еще раз, слегка качнув </a:t>
            </a:r>
            <a:r>
              <a:rPr lang="ru-RU" sz="1200" dirty="0" err="1">
                <a:solidFill>
                  <a:srgbClr val="017D4E"/>
                </a:solidFill>
              </a:rPr>
              <a:t>лактоденсиметр</a:t>
            </a:r>
            <a:r>
              <a:rPr lang="ru-RU" sz="1200" dirty="0">
                <a:solidFill>
                  <a:srgbClr val="017D4E"/>
                </a:solidFill>
              </a:rPr>
              <a:t>. Расхождение между двумя параллельными определениями не должно превышать 0,0005.</a:t>
            </a:r>
          </a:p>
          <a:p>
            <a:r>
              <a:rPr lang="ru-RU" sz="1200" dirty="0">
                <a:solidFill>
                  <a:srgbClr val="017D4E"/>
                </a:solidFill>
              </a:rPr>
              <a:t>Установленная таким образом плотность относится к молоку, температура которого показана термометром </a:t>
            </a:r>
            <a:r>
              <a:rPr lang="ru-RU" sz="1200" dirty="0" err="1">
                <a:solidFill>
                  <a:srgbClr val="017D4E"/>
                </a:solidFill>
              </a:rPr>
              <a:t>лактоденсиметра</a:t>
            </a:r>
            <a:r>
              <a:rPr lang="ru-RU" sz="1200" dirty="0">
                <a:solidFill>
                  <a:srgbClr val="017D4E"/>
                </a:solidFill>
              </a:rPr>
              <a:t>. Температура молока приводится к стандартному показателю 20</a:t>
            </a:r>
            <a:r>
              <a:rPr lang="ru-RU" sz="1200" baseline="30000" dirty="0">
                <a:solidFill>
                  <a:srgbClr val="017D4E"/>
                </a:solidFill>
              </a:rPr>
              <a:t>0</a:t>
            </a:r>
            <a:r>
              <a:rPr lang="ru-RU" sz="1200" dirty="0">
                <a:solidFill>
                  <a:srgbClr val="017D4E"/>
                </a:solidFill>
              </a:rPr>
              <a:t>С. Для этого пользуются табл. 21, в которой плотность указана в градусах </a:t>
            </a:r>
            <a:r>
              <a:rPr lang="ru-RU" sz="1200" dirty="0" err="1">
                <a:solidFill>
                  <a:srgbClr val="017D4E"/>
                </a:solidFill>
              </a:rPr>
              <a:t>Кевена</a:t>
            </a:r>
            <a:r>
              <a:rPr lang="ru-RU" sz="1200" dirty="0">
                <a:solidFill>
                  <a:srgbClr val="017D4E"/>
                </a:solidFill>
              </a:rPr>
              <a:t> (три последние цифры без 1,0).</a:t>
            </a:r>
          </a:p>
          <a:p>
            <a:r>
              <a:rPr lang="ru-RU" sz="1200" dirty="0">
                <a:solidFill>
                  <a:srgbClr val="017D4E"/>
                </a:solidFill>
              </a:rPr>
              <a:t>Установлено, что каждый градус температуры меняет плотность молока на 0,2 деления </a:t>
            </a:r>
            <a:r>
              <a:rPr lang="ru-RU" sz="1200" dirty="0" err="1">
                <a:solidFill>
                  <a:srgbClr val="017D4E"/>
                </a:solidFill>
              </a:rPr>
              <a:t>лактоденсиметра</a:t>
            </a:r>
            <a:r>
              <a:rPr lang="ru-RU" sz="1200" dirty="0">
                <a:solidFill>
                  <a:srgbClr val="017D4E"/>
                </a:solidFill>
              </a:rPr>
              <a:t> или на 0,0002 плотности. При температуре молока выше 20</a:t>
            </a:r>
            <a:r>
              <a:rPr lang="ru-RU" sz="1200" baseline="30000" dirty="0">
                <a:solidFill>
                  <a:srgbClr val="017D4E"/>
                </a:solidFill>
              </a:rPr>
              <a:t>0</a:t>
            </a:r>
            <a:r>
              <a:rPr lang="ru-RU" sz="1200" dirty="0">
                <a:solidFill>
                  <a:srgbClr val="017D4E"/>
                </a:solidFill>
              </a:rPr>
              <a:t>С плотность его будет меньше, чем при 20</a:t>
            </a:r>
            <a:r>
              <a:rPr lang="ru-RU" sz="1200" baseline="30000" dirty="0">
                <a:solidFill>
                  <a:srgbClr val="017D4E"/>
                </a:solidFill>
              </a:rPr>
              <a:t>0</a:t>
            </a:r>
            <a:r>
              <a:rPr lang="ru-RU" sz="1200" dirty="0">
                <a:solidFill>
                  <a:srgbClr val="017D4E"/>
                </a:solidFill>
              </a:rPr>
              <a:t>С, следовательно, к найденной плотности надо прибавить на каждый градус температуры по 0,0002. Если же температура исследуемого молока ниже 20</a:t>
            </a:r>
            <a:r>
              <a:rPr lang="ru-RU" sz="1200" baseline="30000" dirty="0">
                <a:solidFill>
                  <a:srgbClr val="017D4E"/>
                </a:solidFill>
              </a:rPr>
              <a:t>0</a:t>
            </a:r>
            <a:r>
              <a:rPr lang="ru-RU" sz="1200" dirty="0">
                <a:solidFill>
                  <a:srgbClr val="017D4E"/>
                </a:solidFill>
              </a:rPr>
              <a:t>С, плотность его будет выше, чем при 20</a:t>
            </a:r>
            <a:r>
              <a:rPr lang="ru-RU" sz="1200" baseline="30000" dirty="0">
                <a:solidFill>
                  <a:srgbClr val="017D4E"/>
                </a:solidFill>
              </a:rPr>
              <a:t>0</a:t>
            </a:r>
            <a:r>
              <a:rPr lang="ru-RU" sz="1200" dirty="0">
                <a:solidFill>
                  <a:srgbClr val="017D4E"/>
                </a:solidFill>
              </a:rPr>
              <a:t>С, поэтому из найденной плотности нужно вычесть на каждый градус температуры по 0,0002.</a:t>
            </a:r>
          </a:p>
          <a:p>
            <a:r>
              <a:rPr lang="ru-RU" sz="1200" dirty="0">
                <a:solidFill>
                  <a:srgbClr val="017D4E"/>
                </a:solidFill>
              </a:rPr>
              <a:t>Плотность натурального молока находится в пределах 1,027-1,034. При </a:t>
            </a:r>
            <a:r>
              <a:rPr lang="ru-RU" sz="1200" dirty="0" err="1">
                <a:solidFill>
                  <a:srgbClr val="017D4E"/>
                </a:solidFill>
              </a:rPr>
              <a:t>подснятии</a:t>
            </a:r>
            <a:r>
              <a:rPr lang="ru-RU" sz="1200" dirty="0">
                <a:solidFill>
                  <a:srgbClr val="017D4E"/>
                </a:solidFill>
              </a:rPr>
              <a:t> жира с молока плотность его увеличивается, так как появляется жировая фракция, плотность которой ниже 1,0.</a:t>
            </a:r>
          </a:p>
          <a:p>
            <a:r>
              <a:rPr lang="ru-RU" sz="1200" dirty="0">
                <a:solidFill>
                  <a:srgbClr val="017D4E"/>
                </a:solidFill>
              </a:rPr>
              <a:t>При разведении молока водой плотность его уменьшается, так как удельный вес воды равен 1,0.</a:t>
            </a:r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6" name="Прямоугольник 2"/>
          <p:cNvSpPr>
            <a:spLocks noChangeArrowheads="1"/>
          </p:cNvSpPr>
          <p:nvPr/>
        </p:nvSpPr>
        <p:spPr bwMode="auto">
          <a:xfrm>
            <a:off x="390847" y="151805"/>
            <a:ext cx="8429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000" b="1" dirty="0">
                <a:solidFill>
                  <a:srgbClr val="0000FF"/>
                </a:solidFill>
              </a:rPr>
              <a:t>ФИЗИКО-ХИМИЧЕСКОЕ ИССЛЕДОВАНИЕ МОЛОКА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59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3892" y="0"/>
            <a:ext cx="14763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59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6783840" y="0"/>
            <a:ext cx="164174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371600"/>
            <a:ext cx="44831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6200000">
            <a:off x="1682310" y="2816910"/>
            <a:ext cx="6526116" cy="890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8"/>
          <p:cNvSpPr/>
          <p:nvPr/>
        </p:nvSpPr>
        <p:spPr>
          <a:xfrm>
            <a:off x="395536" y="260648"/>
            <a:ext cx="3816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cap="all" dirty="0" err="1" smtClean="0">
                <a:solidFill>
                  <a:srgbClr val="0000FF"/>
                </a:solidFill>
              </a:rPr>
              <a:t>Лактоденсиметр</a:t>
            </a:r>
            <a:endParaRPr lang="ru-RU" sz="2400" b="1" cap="all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Прямоугольник 3"/>
          <p:cNvSpPr>
            <a:spLocks noChangeArrowheads="1"/>
          </p:cNvSpPr>
          <p:nvPr/>
        </p:nvSpPr>
        <p:spPr bwMode="auto">
          <a:xfrm>
            <a:off x="357188" y="567328"/>
            <a:ext cx="8786812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rgbClr val="017D4E"/>
                </a:solidFill>
              </a:rPr>
              <a:t>6. Проба </a:t>
            </a:r>
            <a:r>
              <a:rPr lang="ru-RU" sz="2000" b="1" dirty="0">
                <a:solidFill>
                  <a:srgbClr val="017D4E"/>
                </a:solidFill>
              </a:rPr>
              <a:t>на </a:t>
            </a:r>
            <a:r>
              <a:rPr lang="ru-RU" sz="2000" b="1" dirty="0" err="1">
                <a:solidFill>
                  <a:srgbClr val="017D4E"/>
                </a:solidFill>
              </a:rPr>
              <a:t>редуктазу</a:t>
            </a:r>
            <a:endParaRPr lang="ru-RU" sz="2000" dirty="0">
              <a:solidFill>
                <a:srgbClr val="017D4E"/>
              </a:solidFill>
            </a:endParaRPr>
          </a:p>
          <a:p>
            <a:r>
              <a:rPr lang="ru-RU" sz="2000" i="1" dirty="0">
                <a:solidFill>
                  <a:srgbClr val="017D4E"/>
                </a:solidFill>
              </a:rPr>
              <a:t>Ход анализа.</a:t>
            </a:r>
            <a:r>
              <a:rPr lang="ru-RU" sz="2000" b="1" dirty="0">
                <a:solidFill>
                  <a:srgbClr val="017D4E"/>
                </a:solidFill>
              </a:rPr>
              <a:t> </a:t>
            </a:r>
            <a:r>
              <a:rPr lang="ru-RU" sz="2000" dirty="0">
                <a:solidFill>
                  <a:srgbClr val="017D4E"/>
                </a:solidFill>
              </a:rPr>
              <a:t>Эта проба является косвенным показателем бактериальной обсемененности </a:t>
            </a:r>
            <a:r>
              <a:rPr lang="ru-RU" sz="2000" dirty="0" err="1">
                <a:solidFill>
                  <a:srgbClr val="017D4E"/>
                </a:solidFill>
              </a:rPr>
              <a:t>непастеризованного</a:t>
            </a:r>
            <a:r>
              <a:rPr lang="ru-RU" sz="2000" dirty="0">
                <a:solidFill>
                  <a:srgbClr val="017D4E"/>
                </a:solidFill>
              </a:rPr>
              <a:t> молока и сливок. Чем больше в молоке содержится микроорганизмов, тем больше его </a:t>
            </a:r>
            <a:r>
              <a:rPr lang="ru-RU" sz="2000" dirty="0" err="1">
                <a:solidFill>
                  <a:srgbClr val="017D4E"/>
                </a:solidFill>
              </a:rPr>
              <a:t>редуктазная</a:t>
            </a:r>
            <a:r>
              <a:rPr lang="ru-RU" sz="2000" dirty="0">
                <a:solidFill>
                  <a:srgbClr val="017D4E"/>
                </a:solidFill>
              </a:rPr>
              <a:t> активность, так как </a:t>
            </a:r>
            <a:r>
              <a:rPr lang="ru-RU" sz="2000" dirty="0" err="1">
                <a:solidFill>
                  <a:srgbClr val="017D4E"/>
                </a:solidFill>
              </a:rPr>
              <a:t>редуктаза</a:t>
            </a:r>
            <a:r>
              <a:rPr lang="ru-RU" sz="2000" dirty="0">
                <a:solidFill>
                  <a:srgbClr val="017D4E"/>
                </a:solidFill>
              </a:rPr>
              <a:t> - фермент, выделяемый микроорганизмами. </a:t>
            </a:r>
            <a:r>
              <a:rPr lang="ru-RU" sz="2000" dirty="0" err="1">
                <a:solidFill>
                  <a:srgbClr val="017D4E"/>
                </a:solidFill>
              </a:rPr>
              <a:t>Редуктаза</a:t>
            </a:r>
            <a:r>
              <a:rPr lang="ru-RU" sz="2000" dirty="0">
                <a:solidFill>
                  <a:srgbClr val="017D4E"/>
                </a:solidFill>
              </a:rPr>
              <a:t> обесцвечивает метиленовый синий. На скорости обесцвечивания метиленового синего </a:t>
            </a:r>
            <a:r>
              <a:rPr lang="ru-RU" sz="2000" dirty="0" err="1">
                <a:solidFill>
                  <a:srgbClr val="017D4E"/>
                </a:solidFill>
              </a:rPr>
              <a:t>редуктазой</a:t>
            </a:r>
            <a:r>
              <a:rPr lang="ru-RU" sz="2000" dirty="0">
                <a:solidFill>
                  <a:srgbClr val="017D4E"/>
                </a:solidFill>
              </a:rPr>
              <a:t>, содержащейся в молоке, и основана эта проба.</a:t>
            </a:r>
          </a:p>
          <a:p>
            <a:r>
              <a:rPr lang="ru-RU" sz="2000" dirty="0">
                <a:solidFill>
                  <a:srgbClr val="017D4E"/>
                </a:solidFill>
              </a:rPr>
              <a:t>Для проведения анализа в пробирку наливают 20 мл молока и 1 мл раствора метиленового синего, закрывают пробкой, перемешивают и помещают в баню или термостат при температуре 37-40</a:t>
            </a:r>
            <a:r>
              <a:rPr lang="ru-RU" sz="2000" baseline="30000" dirty="0">
                <a:solidFill>
                  <a:srgbClr val="017D4E"/>
                </a:solidFill>
              </a:rPr>
              <a:t>0</a:t>
            </a:r>
            <a:r>
              <a:rPr lang="ru-RU" sz="2000" dirty="0">
                <a:solidFill>
                  <a:srgbClr val="017D4E"/>
                </a:solidFill>
              </a:rPr>
              <a:t>С. Изменение окраски отмечают до 20 мин, через 20 мин через 2 и 5 1/2 ч. </a:t>
            </a:r>
          </a:p>
          <a:p>
            <a:r>
              <a:rPr lang="ru-RU" sz="2000" b="1" dirty="0" smtClean="0">
                <a:solidFill>
                  <a:srgbClr val="017D4E"/>
                </a:solidFill>
              </a:rPr>
              <a:t>Оценка </a:t>
            </a:r>
            <a:r>
              <a:rPr lang="ru-RU" sz="2000" b="1" dirty="0">
                <a:solidFill>
                  <a:srgbClr val="017D4E"/>
                </a:solidFill>
              </a:rPr>
              <a:t>результатов </a:t>
            </a:r>
            <a:r>
              <a:rPr lang="ru-RU" sz="2000" b="1" dirty="0" err="1">
                <a:solidFill>
                  <a:srgbClr val="017D4E"/>
                </a:solidFill>
              </a:rPr>
              <a:t>редуктазной</a:t>
            </a:r>
            <a:r>
              <a:rPr lang="ru-RU" sz="2000" b="1" dirty="0">
                <a:solidFill>
                  <a:srgbClr val="017D4E"/>
                </a:solidFill>
              </a:rPr>
              <a:t> </a:t>
            </a:r>
            <a:r>
              <a:rPr lang="ru-RU" sz="2000" b="1" dirty="0" smtClean="0">
                <a:solidFill>
                  <a:srgbClr val="017D4E"/>
                </a:solidFill>
              </a:rPr>
              <a:t>пробы</a:t>
            </a:r>
            <a:endParaRPr lang="ru-RU" sz="2000" dirty="0">
              <a:solidFill>
                <a:srgbClr val="017D4E"/>
              </a:solidFill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39553" y="4671784"/>
          <a:ext cx="8136903" cy="1493520"/>
        </p:xfrm>
        <a:graphic>
          <a:graphicData uri="http://schemas.openxmlformats.org/drawingml/2006/table">
            <a:tbl>
              <a:tblPr/>
              <a:tblGrid>
                <a:gridCol w="2035220"/>
                <a:gridCol w="3037496"/>
                <a:gridCol w="1912059"/>
                <a:gridCol w="1152128"/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Скорость обесцвечивания метиленового синего </a:t>
                      </a:r>
                    </a:p>
                  </a:txBody>
                  <a:tcPr marL="66812" marR="66812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Приблизительное количество микробов в 1 мл молока</a:t>
                      </a:r>
                    </a:p>
                  </a:txBody>
                  <a:tcPr marL="66812" marR="66812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Оценка качества молока</a:t>
                      </a:r>
                    </a:p>
                  </a:txBody>
                  <a:tcPr marL="66812" marR="66812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Класс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молока</a:t>
                      </a:r>
                    </a:p>
                  </a:txBody>
                  <a:tcPr marL="66812" marR="66812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1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До 20 мин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От 20 мин до 2 ч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От 2 до 5</a:t>
                      </a:r>
                      <a:r>
                        <a:rPr kumimoji="0" lang="ru-RU" sz="14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kumimoji="0" lang="ru-RU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 </a:t>
                      </a: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ч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r>
                        <a:rPr kumimoji="0" lang="ru-RU" sz="14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kumimoji="0" lang="ru-RU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 </a:t>
                      </a: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ч и более</a:t>
                      </a:r>
                    </a:p>
                  </a:txBody>
                  <a:tcPr marL="66812" marR="66812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 млн. и выше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От 4 до 20 млн.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От 500 тыс. до 4 млн.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Менее 500 тыс.</a:t>
                      </a:r>
                    </a:p>
                  </a:txBody>
                  <a:tcPr marL="66812" marR="66812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Очень плохое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Плохое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Удовлетворительное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Хорошее</a:t>
                      </a:r>
                    </a:p>
                  </a:txBody>
                  <a:tcPr marL="66812" marR="66812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IV</a:t>
                      </a:r>
                      <a:endParaRPr kumimoji="0" lang="ru-R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III</a:t>
                      </a:r>
                      <a:endParaRPr kumimoji="0" lang="ru-R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II</a:t>
                      </a:r>
                      <a:endParaRPr kumimoji="0" lang="ru-R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endParaRPr kumimoji="0" lang="ru-R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812" marR="66812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Прямоугольник 2"/>
          <p:cNvSpPr>
            <a:spLocks noChangeArrowheads="1"/>
          </p:cNvSpPr>
          <p:nvPr/>
        </p:nvSpPr>
        <p:spPr bwMode="auto">
          <a:xfrm>
            <a:off x="390847" y="223813"/>
            <a:ext cx="8429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000" b="1" dirty="0">
                <a:solidFill>
                  <a:srgbClr val="0000FF"/>
                </a:solidFill>
              </a:rPr>
              <a:t>ФИЗИКО-ХИМИЧЕСКОЕ ИССЛЕДОВАНИЕ МОЛОКА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Прямоугольник 3"/>
          <p:cNvSpPr>
            <a:spLocks noChangeArrowheads="1"/>
          </p:cNvSpPr>
          <p:nvPr/>
        </p:nvSpPr>
        <p:spPr bwMode="auto">
          <a:xfrm>
            <a:off x="357188" y="548680"/>
            <a:ext cx="8429625" cy="563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17D4E"/>
                </a:solidFill>
              </a:rPr>
              <a:t>7. Проба на пастеризацию (реакция </a:t>
            </a:r>
            <a:r>
              <a:rPr lang="ru-RU" b="1" dirty="0" err="1">
                <a:solidFill>
                  <a:srgbClr val="017D4E"/>
                </a:solidFill>
              </a:rPr>
              <a:t>Руа</a:t>
            </a:r>
            <a:r>
              <a:rPr lang="ru-RU" b="1" dirty="0">
                <a:solidFill>
                  <a:srgbClr val="017D4E"/>
                </a:solidFill>
              </a:rPr>
              <a:t> и </a:t>
            </a:r>
            <a:r>
              <a:rPr lang="ru-RU" b="1" dirty="0" err="1">
                <a:solidFill>
                  <a:srgbClr val="017D4E"/>
                </a:solidFill>
              </a:rPr>
              <a:t>Келлера</a:t>
            </a:r>
            <a:r>
              <a:rPr lang="ru-RU" b="1" dirty="0">
                <a:solidFill>
                  <a:srgbClr val="017D4E"/>
                </a:solidFill>
              </a:rPr>
              <a:t>)</a:t>
            </a:r>
          </a:p>
          <a:p>
            <a:r>
              <a:rPr lang="ru-RU" i="1" dirty="0">
                <a:solidFill>
                  <a:srgbClr val="017D4E"/>
                </a:solidFill>
              </a:rPr>
              <a:t>Ход анализа.</a:t>
            </a:r>
            <a:r>
              <a:rPr lang="ru-RU" b="1" dirty="0">
                <a:solidFill>
                  <a:srgbClr val="017D4E"/>
                </a:solidFill>
              </a:rPr>
              <a:t> </a:t>
            </a:r>
            <a:r>
              <a:rPr lang="ru-RU" dirty="0">
                <a:solidFill>
                  <a:srgbClr val="017D4E"/>
                </a:solidFill>
              </a:rPr>
              <a:t>В пробирку наливают 2 мл испытуемого молока и прибавляют 5 капель раствора йодистого крахмала  и 1 каплю 2% раствора перекиси водород). Смесь в пробирке тщательно взбалтывают. Если молоко сырое, то смесь в пробирке моментально принимает темно-голубой цвет, если же молоко подвергалось нагреванию до температуры 80</a:t>
            </a:r>
            <a:r>
              <a:rPr lang="ru-RU" baseline="30000" dirty="0">
                <a:solidFill>
                  <a:srgbClr val="017D4E"/>
                </a:solidFill>
              </a:rPr>
              <a:t>0</a:t>
            </a:r>
            <a:r>
              <a:rPr lang="ru-RU" dirty="0">
                <a:solidFill>
                  <a:srgbClr val="017D4E"/>
                </a:solidFill>
              </a:rPr>
              <a:t>С, то цвет его не изменится. </a:t>
            </a:r>
          </a:p>
          <a:p>
            <a:r>
              <a:rPr lang="ru-RU" b="1" dirty="0">
                <a:solidFill>
                  <a:srgbClr val="017D4E"/>
                </a:solidFill>
              </a:rPr>
              <a:t>8. Реакция на присутствие перекиси водорода</a:t>
            </a:r>
            <a:endParaRPr lang="ru-RU" dirty="0">
              <a:solidFill>
                <a:srgbClr val="017D4E"/>
              </a:solidFill>
            </a:endParaRPr>
          </a:p>
          <a:p>
            <a:r>
              <a:rPr lang="ru-RU" i="1" dirty="0">
                <a:solidFill>
                  <a:srgbClr val="017D4E"/>
                </a:solidFill>
              </a:rPr>
              <a:t>Ход анализа.</a:t>
            </a:r>
            <a:r>
              <a:rPr lang="ru-RU" b="1" dirty="0">
                <a:solidFill>
                  <a:srgbClr val="017D4E"/>
                </a:solidFill>
              </a:rPr>
              <a:t> </a:t>
            </a:r>
            <a:r>
              <a:rPr lang="ru-RU" dirty="0">
                <a:solidFill>
                  <a:srgbClr val="017D4E"/>
                </a:solidFill>
              </a:rPr>
              <a:t>В пробирку наливают 2 мл исследуемого молока, прибавляют 5 капель 1% сернокислого раствора ванадиевой кислоты. В присутствии перекиси водорода молоко приобретает красную окраску. </a:t>
            </a:r>
          </a:p>
          <a:p>
            <a:pPr hangingPunct="0"/>
            <a:r>
              <a:rPr lang="ru-RU" dirty="0">
                <a:solidFill>
                  <a:srgbClr val="017D4E"/>
                </a:solidFill>
              </a:rPr>
              <a:t>Можно применять второй вариант реакции: в пробирку с 1 мл молока прибавляют 1 каплю серной кислоты и 0,2 мл раствора йодисто-калиевого крахмала; быстро наступающее при этом посинение указывает на присутствие перекиси водорода.</a:t>
            </a:r>
          </a:p>
          <a:p>
            <a:r>
              <a:rPr lang="ru-RU" b="1" dirty="0">
                <a:solidFill>
                  <a:srgbClr val="017D4E"/>
                </a:solidFill>
              </a:rPr>
              <a:t>9. Реакция на присутствие соды</a:t>
            </a:r>
            <a:endParaRPr lang="ru-RU" dirty="0">
              <a:solidFill>
                <a:srgbClr val="017D4E"/>
              </a:solidFill>
            </a:endParaRPr>
          </a:p>
          <a:p>
            <a:r>
              <a:rPr lang="ru-RU" i="1" dirty="0">
                <a:solidFill>
                  <a:srgbClr val="017D4E"/>
                </a:solidFill>
              </a:rPr>
              <a:t>Ход анализа.</a:t>
            </a:r>
            <a:r>
              <a:rPr lang="ru-RU" b="1" dirty="0">
                <a:solidFill>
                  <a:srgbClr val="017D4E"/>
                </a:solidFill>
              </a:rPr>
              <a:t> </a:t>
            </a:r>
            <a:r>
              <a:rPr lang="ru-RU" dirty="0">
                <a:solidFill>
                  <a:srgbClr val="017D4E"/>
                </a:solidFill>
              </a:rPr>
              <a:t>В пробирку наливают 3-5 мл молока, добавляют такое количество 0,2% раствора </a:t>
            </a:r>
            <a:r>
              <a:rPr lang="ru-RU" dirty="0" err="1">
                <a:solidFill>
                  <a:srgbClr val="017D4E"/>
                </a:solidFill>
              </a:rPr>
              <a:t>розоловой</a:t>
            </a:r>
            <a:r>
              <a:rPr lang="ru-RU" dirty="0">
                <a:solidFill>
                  <a:srgbClr val="017D4E"/>
                </a:solidFill>
              </a:rPr>
              <a:t> кислоты в 96 % спирте и тщательно взбалтывают. Молоко, содержащее соду, окрашивается в розово-красный цвет; молоко, свободное от соды – в коричнево-желтый.</a:t>
            </a:r>
          </a:p>
        </p:txBody>
      </p:sp>
      <p:sp>
        <p:nvSpPr>
          <p:cNvPr id="4" name="Прямоугольник 2"/>
          <p:cNvSpPr>
            <a:spLocks noChangeArrowheads="1"/>
          </p:cNvSpPr>
          <p:nvPr/>
        </p:nvSpPr>
        <p:spPr bwMode="auto">
          <a:xfrm>
            <a:off x="390847" y="223813"/>
            <a:ext cx="8429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000" b="1" dirty="0">
                <a:solidFill>
                  <a:srgbClr val="0000FF"/>
                </a:solidFill>
              </a:rPr>
              <a:t>ФИЗИКО-ХИМИЧЕСКОЕ ИССЛЕДОВАНИЕ МОЛОКА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Прямоугольник 3"/>
          <p:cNvSpPr>
            <a:spLocks noChangeArrowheads="1"/>
          </p:cNvSpPr>
          <p:nvPr/>
        </p:nvSpPr>
        <p:spPr bwMode="auto">
          <a:xfrm>
            <a:off x="390847" y="742999"/>
            <a:ext cx="8429625" cy="369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17D4E"/>
                </a:solidFill>
              </a:rPr>
              <a:t>10. Реакция на присутствие формальдегида</a:t>
            </a:r>
            <a:endParaRPr lang="ru-RU" dirty="0">
              <a:solidFill>
                <a:srgbClr val="017D4E"/>
              </a:solidFill>
            </a:endParaRPr>
          </a:p>
          <a:p>
            <a:r>
              <a:rPr lang="ru-RU" i="1" dirty="0">
                <a:solidFill>
                  <a:srgbClr val="017D4E"/>
                </a:solidFill>
              </a:rPr>
              <a:t>Ход анализа.</a:t>
            </a:r>
            <a:r>
              <a:rPr lang="ru-RU" b="1" dirty="0">
                <a:solidFill>
                  <a:srgbClr val="017D4E"/>
                </a:solidFill>
              </a:rPr>
              <a:t> </a:t>
            </a:r>
            <a:r>
              <a:rPr lang="ru-RU" dirty="0">
                <a:solidFill>
                  <a:srgbClr val="017D4E"/>
                </a:solidFill>
              </a:rPr>
              <a:t>В пробирку наливают 2-3 мл реактива на открытие формальдегида и осторожно, по стенкам, прибавляют такое же количество молока. Пробирку следует держать в наклонном положении так, чтобы молоко наслаивалось на реактив.</a:t>
            </a:r>
          </a:p>
          <a:p>
            <a:r>
              <a:rPr lang="ru-RU" dirty="0">
                <a:solidFill>
                  <a:srgbClr val="017D4E"/>
                </a:solidFill>
              </a:rPr>
              <a:t>При наличии в молоке формальдегида через 1-2 мин в месте соприкосновения молока и реактива появляется фиолетовое или темно-синее кольцо. При отсутствии формальдегида образуется слабое желто-бурое кольцо.</a:t>
            </a:r>
          </a:p>
          <a:p>
            <a:r>
              <a:rPr lang="ru-RU" b="1" dirty="0">
                <a:solidFill>
                  <a:srgbClr val="017D4E"/>
                </a:solidFill>
              </a:rPr>
              <a:t>11.Реакция на присутствие крахмала</a:t>
            </a:r>
            <a:endParaRPr lang="ru-RU" dirty="0">
              <a:solidFill>
                <a:srgbClr val="017D4E"/>
              </a:solidFill>
            </a:endParaRPr>
          </a:p>
          <a:p>
            <a:r>
              <a:rPr lang="ru-RU" i="1" dirty="0">
                <a:solidFill>
                  <a:srgbClr val="017D4E"/>
                </a:solidFill>
              </a:rPr>
              <a:t>Ход анализа.</a:t>
            </a:r>
            <a:r>
              <a:rPr lang="ru-RU" b="1" dirty="0">
                <a:solidFill>
                  <a:srgbClr val="017D4E"/>
                </a:solidFill>
              </a:rPr>
              <a:t>	</a:t>
            </a:r>
            <a:r>
              <a:rPr lang="ru-RU" dirty="0">
                <a:solidFill>
                  <a:srgbClr val="017D4E"/>
                </a:solidFill>
              </a:rPr>
              <a:t>В пробирку наливают 5 мл молока, прибавляют 2-3 капли реактива </a:t>
            </a:r>
            <a:r>
              <a:rPr lang="ru-RU" dirty="0" err="1">
                <a:solidFill>
                  <a:srgbClr val="017D4E"/>
                </a:solidFill>
              </a:rPr>
              <a:t>Люголя</a:t>
            </a:r>
            <a:r>
              <a:rPr lang="ru-RU" dirty="0">
                <a:solidFill>
                  <a:srgbClr val="017D4E"/>
                </a:solidFill>
              </a:rPr>
              <a:t> и тщательно взбалтывают. Появление синей окраски указывает на наличие в молоке крахмала.</a:t>
            </a:r>
          </a:p>
        </p:txBody>
      </p:sp>
      <p:sp>
        <p:nvSpPr>
          <p:cNvPr id="4" name="Прямоугольник 2"/>
          <p:cNvSpPr>
            <a:spLocks noChangeArrowheads="1"/>
          </p:cNvSpPr>
          <p:nvPr/>
        </p:nvSpPr>
        <p:spPr bwMode="auto">
          <a:xfrm>
            <a:off x="390847" y="223813"/>
            <a:ext cx="8429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000" b="1" dirty="0">
                <a:solidFill>
                  <a:srgbClr val="0000FF"/>
                </a:solidFill>
              </a:rPr>
              <a:t>ФИЗИКО-ХИМИЧЕСКОЕ ИССЛЕДОВАНИЕ МОЛОКА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Прямоугольник 112"/>
          <p:cNvSpPr>
            <a:spLocks noChangeArrowheads="1"/>
          </p:cNvSpPr>
          <p:nvPr/>
        </p:nvSpPr>
        <p:spPr bwMode="auto">
          <a:xfrm>
            <a:off x="395536" y="200819"/>
            <a:ext cx="874846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00FF"/>
                </a:solidFill>
              </a:rPr>
              <a:t>ГОСТ 31450-2013 </a:t>
            </a:r>
            <a:r>
              <a:rPr lang="ru-RU" sz="2400" dirty="0" smtClean="0">
                <a:solidFill>
                  <a:srgbClr val="0000FF"/>
                </a:solidFill>
              </a:rPr>
              <a:t>«Молоко </a:t>
            </a:r>
            <a:r>
              <a:rPr lang="ru-RU" sz="2400" dirty="0">
                <a:solidFill>
                  <a:srgbClr val="0000FF"/>
                </a:solidFill>
              </a:rPr>
              <a:t>питьевое. Технические </a:t>
            </a:r>
            <a:r>
              <a:rPr lang="ru-RU" sz="2400" dirty="0" smtClean="0">
                <a:solidFill>
                  <a:srgbClr val="0000FF"/>
                </a:solidFill>
              </a:rPr>
              <a:t>условия»</a:t>
            </a:r>
          </a:p>
          <a:p>
            <a:r>
              <a:rPr lang="ru-RU" sz="2400" b="1" dirty="0" smtClean="0">
                <a:solidFill>
                  <a:srgbClr val="0000FF"/>
                </a:solidFill>
              </a:rPr>
              <a:t>Требования к органолептическим показателям</a:t>
            </a:r>
            <a:endParaRPr lang="ru-RU" sz="2400" b="1" dirty="0">
              <a:solidFill>
                <a:srgbClr val="0000FF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467544" y="1052736"/>
          <a:ext cx="8390706" cy="4932040"/>
        </p:xfrm>
        <a:graphic>
          <a:graphicData uri="http://schemas.openxmlformats.org/drawingml/2006/table">
            <a:tbl>
              <a:tblPr/>
              <a:tblGrid>
                <a:gridCol w="2016224"/>
                <a:gridCol w="6374482"/>
              </a:tblGrid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Показатель</a:t>
                      </a:r>
                    </a:p>
                  </a:txBody>
                  <a:tcPr marL="25274" marR="2527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Характеристика</a:t>
                      </a:r>
                    </a:p>
                  </a:txBody>
                  <a:tcPr marL="25274" marR="2527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6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Внешний вид</a:t>
                      </a:r>
                    </a:p>
                  </a:txBody>
                  <a:tcPr marL="25274" marR="2527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Непрозрачная жидкость. Для продуктов с массовой долей жира более 4.7 % допускается незначительный отстой мира, исчезающий при перемешивании.</a:t>
                      </a:r>
                    </a:p>
                  </a:txBody>
                  <a:tcPr marL="25274" marR="2527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Консистенция</a:t>
                      </a:r>
                    </a:p>
                  </a:txBody>
                  <a:tcPr marL="25274" marR="2527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Жидкая, однородная нетягучая, слегка вязкая. Без хлопьев белка и сбившихся комочков жира.</a:t>
                      </a:r>
                    </a:p>
                  </a:txBody>
                  <a:tcPr marL="25274" marR="2527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68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Вкус и запах</a:t>
                      </a:r>
                    </a:p>
                  </a:txBody>
                  <a:tcPr marL="25274" marR="2527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Характерные для молока, без посторонних привкусов и запахов, с легким привкусом кипячения. Для </a:t>
                      </a:r>
                      <a:r>
                        <a:rPr kumimoji="0" lang="ru-RU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топпеного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и стерилизованного молока – выраженный привкус кипячения Допускается сладковатый привкус.</a:t>
                      </a:r>
                    </a:p>
                  </a:txBody>
                  <a:tcPr marL="25274" marR="2527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17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Цвет</a:t>
                      </a:r>
                    </a:p>
                  </a:txBody>
                  <a:tcPr marL="25274" marR="2527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Белый, допускается с синеватым оттенком для обезжиренного молока, со светло-кре­мовым оттенком для стерилизованного молока, с кремовым оттенком для топленого.</a:t>
                      </a:r>
                    </a:p>
                  </a:txBody>
                  <a:tcPr marL="25274" marR="2527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922" name="Group 58"/>
          <p:cNvGraphicFramePr>
            <a:graphicFrameLocks noGrp="1"/>
          </p:cNvGraphicFramePr>
          <p:nvPr/>
        </p:nvGraphicFramePr>
        <p:xfrm>
          <a:off x="429766" y="1109732"/>
          <a:ext cx="8462714" cy="4911556"/>
        </p:xfrm>
        <a:graphic>
          <a:graphicData uri="http://schemas.openxmlformats.org/drawingml/2006/table">
            <a:tbl>
              <a:tblPr/>
              <a:tblGrid>
                <a:gridCol w="2774082"/>
                <a:gridCol w="1305260"/>
                <a:gridCol w="915227"/>
                <a:gridCol w="1145600"/>
                <a:gridCol w="1161273"/>
                <a:gridCol w="1161272"/>
              </a:tblGrid>
              <a:tr h="69119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Наименование показателя</a:t>
                      </a:r>
                    </a:p>
                  </a:txBody>
                  <a:tcPr marL="19936" marR="19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Значение показателя дли продукта с массовой допей жира %, не менее</a:t>
                      </a:r>
                    </a:p>
                  </a:txBody>
                  <a:tcPr marL="19936" marR="19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49354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обезжиренного, менее 0,5</a:t>
                      </a:r>
                    </a:p>
                  </a:txBody>
                  <a:tcPr marL="19936" marR="19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0,5: 1,0</a:t>
                      </a:r>
                    </a:p>
                  </a:txBody>
                  <a:tcPr marL="19936" marR="19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1,2.1.5:2.0; 2,5</a:t>
                      </a:r>
                    </a:p>
                  </a:txBody>
                  <a:tcPr marL="19936" marR="19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2.7:2.8:3.0: 3,2; 3.5; 4,0;4.5</a:t>
                      </a:r>
                    </a:p>
                  </a:txBody>
                  <a:tcPr marL="19936" marR="19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4,7:5.0:5.5:6.0; 6.5; 7.0; 7.2: 7.5. 8.0. 8.5; 9.0; 9.5</a:t>
                      </a:r>
                    </a:p>
                  </a:txBody>
                  <a:tcPr marL="19936" marR="19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5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Плотность, кг/м</a:t>
                      </a:r>
                      <a:r>
                        <a:rPr kumimoji="0" lang="ru-RU" sz="12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3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, не менее</a:t>
                      </a:r>
                    </a:p>
                  </a:txBody>
                  <a:tcPr marL="19936" marR="19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1030</a:t>
                      </a:r>
                    </a:p>
                  </a:txBody>
                  <a:tcPr marL="19936" marR="19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1029</a:t>
                      </a:r>
                    </a:p>
                  </a:txBody>
                  <a:tcPr marL="19936" marR="19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1028</a:t>
                      </a:r>
                    </a:p>
                  </a:txBody>
                  <a:tcPr marL="19936" marR="19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1027</a:t>
                      </a:r>
                    </a:p>
                  </a:txBody>
                  <a:tcPr marL="19936" marR="19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1024</a:t>
                      </a:r>
                    </a:p>
                  </a:txBody>
                  <a:tcPr marL="19936" marR="19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559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Массовая доля белка, %, не менее</a:t>
                      </a:r>
                    </a:p>
                  </a:txBody>
                  <a:tcPr marL="19936" marR="19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3.0</a:t>
                      </a:r>
                    </a:p>
                  </a:txBody>
                  <a:tcPr marL="19936" marR="19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97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Кислотность, </a:t>
                      </a:r>
                      <a:r>
                        <a:rPr kumimoji="0" lang="ru-RU" sz="12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0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Т. не более</a:t>
                      </a:r>
                    </a:p>
                  </a:txBody>
                  <a:tcPr marL="19936" marR="19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21</a:t>
                      </a:r>
                    </a:p>
                  </a:txBody>
                  <a:tcPr marL="19936" marR="19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20</a:t>
                      </a:r>
                    </a:p>
                  </a:txBody>
                  <a:tcPr marL="19936" marR="19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079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Массовая доля сухого обезжиренного молочного остатка, %, не менее</a:t>
                      </a:r>
                    </a:p>
                  </a:txBody>
                  <a:tcPr marL="19936" marR="19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8.2</a:t>
                      </a:r>
                    </a:p>
                  </a:txBody>
                  <a:tcPr marL="19936" marR="19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4182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Фосфатаза или </a:t>
                      </a:r>
                      <a:r>
                        <a:rPr kumimoji="0" lang="ru-RU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пероксидаза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(для пастеризованного, топленого и </a:t>
                      </a:r>
                      <a:r>
                        <a:rPr kumimoji="0" lang="ru-RU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ультрапастеризованного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продукта без асептического розлива)</a:t>
                      </a:r>
                    </a:p>
                  </a:txBody>
                  <a:tcPr marL="19936" marR="19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Не допускается</a:t>
                      </a:r>
                    </a:p>
                  </a:txBody>
                  <a:tcPr marL="19936" marR="19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467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Группа чистоты, не ниже</a:t>
                      </a:r>
                    </a:p>
                  </a:txBody>
                  <a:tcPr marL="19936" marR="19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I</a:t>
                      </a:r>
                    </a:p>
                  </a:txBody>
                  <a:tcPr marL="19936" marR="19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5119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Температура продукта при выпуске с предприятия, </a:t>
                      </a:r>
                      <a:r>
                        <a:rPr kumimoji="0" lang="ru-RU" sz="12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0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С: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- пастеризованного  и топленого, </a:t>
                      </a:r>
                      <a:r>
                        <a:rPr kumimoji="0" lang="ru-RU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ультрапастеризованного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(без асептического розлива):</a:t>
                      </a:r>
                    </a:p>
                  </a:txBody>
                  <a:tcPr marL="19936" marR="19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2"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4±2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17D4E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от 2 до 25 включительно</a:t>
                      </a:r>
                    </a:p>
                  </a:txBody>
                  <a:tcPr marL="19936" marR="19936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4935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- </a:t>
                      </a:r>
                      <a:r>
                        <a:rPr kumimoji="0" lang="ru-RU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ультрапастеризованного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17D4E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(с асептическим розливом) и стерилизованного</a:t>
                      </a:r>
                    </a:p>
                  </a:txBody>
                  <a:tcPr marL="19936" marR="19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19936" marR="1993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Прямоугольник 112"/>
          <p:cNvSpPr>
            <a:spLocks noChangeArrowheads="1"/>
          </p:cNvSpPr>
          <p:nvPr/>
        </p:nvSpPr>
        <p:spPr bwMode="auto">
          <a:xfrm>
            <a:off x="325196" y="200819"/>
            <a:ext cx="874846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00FF"/>
                </a:solidFill>
              </a:rPr>
              <a:t>ГОСТ 31450-2013 </a:t>
            </a:r>
            <a:r>
              <a:rPr lang="ru-RU" sz="2400" dirty="0" smtClean="0">
                <a:solidFill>
                  <a:srgbClr val="0000FF"/>
                </a:solidFill>
              </a:rPr>
              <a:t>«Молоко </a:t>
            </a:r>
            <a:r>
              <a:rPr lang="ru-RU" sz="2400" dirty="0">
                <a:solidFill>
                  <a:srgbClr val="0000FF"/>
                </a:solidFill>
              </a:rPr>
              <a:t>питьевое. Технические </a:t>
            </a:r>
            <a:r>
              <a:rPr lang="ru-RU" sz="2400" dirty="0" smtClean="0">
                <a:solidFill>
                  <a:srgbClr val="0000FF"/>
                </a:solidFill>
              </a:rPr>
              <a:t>условия»</a:t>
            </a:r>
          </a:p>
          <a:p>
            <a:r>
              <a:rPr lang="ru-RU" sz="2400" b="1" dirty="0" smtClean="0">
                <a:solidFill>
                  <a:srgbClr val="0000FF"/>
                </a:solidFill>
              </a:rPr>
              <a:t>Физико-химические требования к питьевому молоку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5" name="Прямоугольник 112"/>
          <p:cNvSpPr>
            <a:spLocks noChangeArrowheads="1"/>
          </p:cNvSpPr>
          <p:nvPr/>
        </p:nvSpPr>
        <p:spPr bwMode="auto">
          <a:xfrm>
            <a:off x="323528" y="178792"/>
            <a:ext cx="87153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FF"/>
                </a:solidFill>
              </a:rPr>
              <a:t>Физико-химические требования к пастеризованному коровьему молоку</a:t>
            </a:r>
            <a:endParaRPr 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/>
        </p:nvGraphicFramePr>
        <p:xfrm>
          <a:off x="395536" y="620692"/>
          <a:ext cx="8352927" cy="5544611"/>
        </p:xfrm>
        <a:graphic>
          <a:graphicData uri="http://schemas.openxmlformats.org/drawingml/2006/table">
            <a:tbl>
              <a:tblPr/>
              <a:tblGrid>
                <a:gridCol w="2203906"/>
                <a:gridCol w="1570741"/>
                <a:gridCol w="1168923"/>
                <a:gridCol w="1193275"/>
                <a:gridCol w="1193275"/>
                <a:gridCol w="1022807"/>
              </a:tblGrid>
              <a:tr h="315096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Вид молока</a:t>
                      </a: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Показатели и нормы</a:t>
                      </a: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13326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Массовая доля жира,</a:t>
                      </a: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ru-RU" sz="1400" b="1" dirty="0" smtClean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%, </a:t>
                      </a:r>
                      <a:r>
                        <a:rPr lang="ru-RU" sz="1400" b="1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не менее</a:t>
                      </a: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 err="1" smtClean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Плотность,г</a:t>
                      </a:r>
                      <a:r>
                        <a:rPr lang="ru-RU" sz="1400" b="1" dirty="0" smtClean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/см</a:t>
                      </a:r>
                      <a:r>
                        <a:rPr lang="ru-RU" sz="1400" b="1" baseline="30000" dirty="0" smtClean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3</a:t>
                      </a:r>
                      <a:r>
                        <a:rPr lang="ru-RU" sz="1400" b="1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, не менее</a:t>
                      </a: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 err="1" smtClean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Кислотно-сть</a:t>
                      </a:r>
                      <a:r>
                        <a:rPr lang="ru-RU" sz="1400" b="1" dirty="0" smtClean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, °</a:t>
                      </a:r>
                      <a:r>
                        <a:rPr lang="ru-RU" sz="1400" b="1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Т, не более</a:t>
                      </a: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Массовая </a:t>
                      </a:r>
                      <a:r>
                        <a:rPr lang="ru-RU" sz="1400" b="1" dirty="0" smtClean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доля витамина </a:t>
                      </a:r>
                      <a:r>
                        <a:rPr lang="ru-RU" sz="1400" b="1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С</a:t>
                      </a:r>
                      <a:r>
                        <a:rPr lang="ru-RU" sz="1400" b="1" dirty="0" smtClean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, %, </a:t>
                      </a:r>
                      <a:r>
                        <a:rPr lang="ru-RU" sz="1400" b="1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не менее</a:t>
                      </a: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 err="1" smtClean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Темпера-тура</a:t>
                      </a:r>
                      <a:r>
                        <a:rPr lang="ru-RU" sz="1400" b="1" dirty="0" smtClean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, °</a:t>
                      </a:r>
                      <a:r>
                        <a:rPr lang="ru-RU" sz="1400" b="1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С, не выше</a:t>
                      </a: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0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 err="1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Пастериз-е</a:t>
                      </a: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, 2,5% жира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2,5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1,027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21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–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8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0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 err="1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Пастериз-е</a:t>
                      </a: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, 3,2% жира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3,2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1,027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21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–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8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0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 err="1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Пастериз-е</a:t>
                      </a: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, 6% жира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6,0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1,024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20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–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8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0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Топленое, 4% жира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4,0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1,025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21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–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8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0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Топленое, 6% жира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6,0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1,024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21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–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8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0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Белковое, 1% жира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1,0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1,037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25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–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8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0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Белковое, 2,5% жира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2,5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1,036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25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–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8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0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С вит. С, 3,2% жира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3,2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1,027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21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0,01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8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0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С вит. С, 2,5% жира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2,5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1,027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21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0,01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8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0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С вит. С, нежирное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–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1,030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21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0,01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8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0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Нежирное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–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1,030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21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–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8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0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 err="1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Пастериз-е</a:t>
                      </a: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, 1,5% жира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1,5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1,027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21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–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8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0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 err="1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Пастериз-е</a:t>
                      </a: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, 3,5% жира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3,5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1,027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20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–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rgbClr val="017D4E"/>
                          </a:solidFill>
                          <a:latin typeface="+mn-lt"/>
                          <a:ea typeface="Calibri"/>
                          <a:cs typeface="Times New Roman"/>
                        </a:rPr>
                        <a:t>8 </a:t>
                      </a:r>
                    </a:p>
                  </a:txBody>
                  <a:tcPr marL="65607" marR="65607" marT="32804" marB="3280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ChangeArrowheads="1"/>
          </p:cNvSpPr>
          <p:nvPr/>
        </p:nvSpPr>
        <p:spPr bwMode="auto">
          <a:xfrm>
            <a:off x="395536" y="383782"/>
            <a:ext cx="84963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ru-RU" sz="2400" b="1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Время </a:t>
            </a:r>
            <a:r>
              <a:rPr lang="ru-RU" sz="2400" b="1" dirty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оптимального приема в пищу </a:t>
            </a:r>
            <a:r>
              <a:rPr lang="ru-RU" sz="2400" b="1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продуктов</a:t>
            </a:r>
            <a:r>
              <a:rPr lang="ru-RU" sz="2400" b="1" dirty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400" b="1" dirty="0" smtClean="0">
                <a:solidFill>
                  <a:srgbClr val="0000FF"/>
                </a:solidFill>
                <a:ea typeface="Calibri" pitchFamily="34" charset="0"/>
                <a:cs typeface="Times New Roman" pitchFamily="18" charset="0"/>
              </a:rPr>
              <a:t>животного происхождения</a:t>
            </a:r>
          </a:p>
          <a:p>
            <a:pPr eaLnBrk="0" hangingPunct="0"/>
            <a:endParaRPr lang="ru-RU" sz="2400" dirty="0" smtClean="0">
              <a:solidFill>
                <a:srgbClr val="0000FF"/>
              </a:solidFill>
              <a:ea typeface="Calibri" pitchFamily="34" charset="0"/>
              <a:cs typeface="Times New Roman" pitchFamily="18" charset="0"/>
            </a:endParaRPr>
          </a:p>
          <a:p>
            <a:pPr eaLnBrk="0" hangingPunct="0"/>
            <a:r>
              <a:rPr lang="ru-RU" sz="2400" dirty="0" smtClean="0">
                <a:solidFill>
                  <a:srgbClr val="017D4E"/>
                </a:solidFill>
                <a:ea typeface="Calibri" pitchFamily="34" charset="0"/>
                <a:cs typeface="Times New Roman" pitchFamily="18" charset="0"/>
              </a:rPr>
              <a:t>творог – детям перед сном, уровень СТГ</a:t>
            </a:r>
            <a:endParaRPr lang="ru-RU" sz="2400" dirty="0">
              <a:solidFill>
                <a:srgbClr val="017D4E"/>
              </a:solidFill>
              <a:ea typeface="Calibri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Край">
  <a:themeElements>
    <a:clrScheme name="Край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Край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Край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Край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Край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Край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Край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Край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Край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Край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Край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2965304662</TotalTime>
  <Words>7873</Words>
  <Application>Microsoft Office PowerPoint</Application>
  <PresentationFormat>Экран (4:3)</PresentationFormat>
  <Paragraphs>1595</Paragraphs>
  <Slides>100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100</vt:i4>
      </vt:variant>
    </vt:vector>
  </HeadingPairs>
  <TitlesOfParts>
    <vt:vector size="102" baseType="lpstr">
      <vt:lpstr>Край</vt:lpstr>
      <vt:lpstr>Формула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  <vt:lpstr>Слайд 51</vt:lpstr>
      <vt:lpstr>Слайд 52</vt:lpstr>
      <vt:lpstr>Слайд 53</vt:lpstr>
      <vt:lpstr>Слайд 54</vt:lpstr>
      <vt:lpstr>Слайд 55</vt:lpstr>
      <vt:lpstr>Слайд 56</vt:lpstr>
      <vt:lpstr>Слайд 57</vt:lpstr>
      <vt:lpstr>Слайд 58</vt:lpstr>
      <vt:lpstr>Слайд 59</vt:lpstr>
      <vt:lpstr>Слайд 60</vt:lpstr>
      <vt:lpstr>Слайд 61</vt:lpstr>
      <vt:lpstr>Слайд 62</vt:lpstr>
      <vt:lpstr>Слайд 63</vt:lpstr>
      <vt:lpstr>Слайд 64</vt:lpstr>
      <vt:lpstr>Слайд 65</vt:lpstr>
      <vt:lpstr>Слайд 66</vt:lpstr>
      <vt:lpstr>Слайд 67</vt:lpstr>
      <vt:lpstr>Слайд 68</vt:lpstr>
      <vt:lpstr>Слайд 69</vt:lpstr>
      <vt:lpstr>Слайд 70</vt:lpstr>
      <vt:lpstr>Слайд 71</vt:lpstr>
      <vt:lpstr>Слайд 72</vt:lpstr>
      <vt:lpstr>Слайд 73</vt:lpstr>
      <vt:lpstr>Слайд 74</vt:lpstr>
      <vt:lpstr>Слайд 75</vt:lpstr>
      <vt:lpstr>Слайд 76</vt:lpstr>
      <vt:lpstr>Слайд 77</vt:lpstr>
      <vt:lpstr>Слайд 78</vt:lpstr>
      <vt:lpstr>Слайд 79</vt:lpstr>
      <vt:lpstr>Слайд 80</vt:lpstr>
      <vt:lpstr>Слайд 81</vt:lpstr>
      <vt:lpstr>Слайд 82</vt:lpstr>
      <vt:lpstr>Слайд 83</vt:lpstr>
      <vt:lpstr>Слайд 84</vt:lpstr>
      <vt:lpstr>Слайд 85</vt:lpstr>
      <vt:lpstr>Слайд 86</vt:lpstr>
      <vt:lpstr>Слайд 87</vt:lpstr>
      <vt:lpstr>Слайд 88</vt:lpstr>
      <vt:lpstr>Слайд 89</vt:lpstr>
      <vt:lpstr>Слайд 90</vt:lpstr>
      <vt:lpstr>Слайд 91</vt:lpstr>
      <vt:lpstr>Слайд 92</vt:lpstr>
      <vt:lpstr>Слайд 93</vt:lpstr>
      <vt:lpstr>Слайд 94</vt:lpstr>
      <vt:lpstr>Слайд 95</vt:lpstr>
      <vt:lpstr>Слайд 96</vt:lpstr>
      <vt:lpstr>Слайд 97</vt:lpstr>
      <vt:lpstr>Слайд 98</vt:lpstr>
      <vt:lpstr>Слайд 99</vt:lpstr>
      <vt:lpstr>Слайд 100</vt:lpstr>
    </vt:vector>
  </TitlesOfParts>
  <Company>кафедра гомеопатии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Мезотерапия в клинической практике</dc:title>
  <dc:creator>Васильев</dc:creator>
  <cp:lastModifiedBy>Антон</cp:lastModifiedBy>
  <cp:revision>2215</cp:revision>
  <cp:lastPrinted>2004-01-22T18:52:28Z</cp:lastPrinted>
  <dcterms:created xsi:type="dcterms:W3CDTF">2004-09-03T08:53:29Z</dcterms:created>
  <dcterms:modified xsi:type="dcterms:W3CDTF">2017-02-02T18:32:15Z</dcterms:modified>
</cp:coreProperties>
</file>